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61" r:id="rId4"/>
    <p:sldId id="274" r:id="rId5"/>
    <p:sldId id="270" r:id="rId6"/>
    <p:sldId id="273" r:id="rId7"/>
    <p:sldId id="265" r:id="rId8"/>
    <p:sldId id="257" r:id="rId9"/>
    <p:sldId id="267" r:id="rId10"/>
    <p:sldId id="266" r:id="rId11"/>
    <p:sldId id="268" r:id="rId12"/>
    <p:sldId id="272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E7FF01"/>
    <a:srgbClr val="E39A39"/>
    <a:srgbClr val="1D3A00"/>
    <a:srgbClr val="5EEC3C"/>
    <a:srgbClr val="990099"/>
    <a:srgbClr val="CC0099"/>
    <a:srgbClr val="007033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67" y="2571750"/>
            <a:ext cx="7177135" cy="152705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DISCOVER 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i="1" dirty="0" smtClean="0"/>
              <a:t>LET’S MAKE A DIFFERENCE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281175"/>
            <a:ext cx="7164342" cy="6108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National Engineers Week </a:t>
            </a:r>
          </a:p>
          <a:p>
            <a:r>
              <a:rPr lang="en-US" dirty="0" smtClean="0"/>
              <a:t>Feb 16-22,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– STRONGEST SHAPES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5" y="1044082"/>
            <a:ext cx="5580699" cy="3665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2490" y="4645698"/>
            <a:ext cx="762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Dragon Bridge in Vietnam uses arches that look like a dragon. </a:t>
            </a:r>
          </a:p>
        </p:txBody>
      </p:sp>
    </p:spTree>
    <p:extLst>
      <p:ext uri="{BB962C8B-B14F-4D97-AF65-F5344CB8AC3E}">
        <p14:creationId xmlns:p14="http://schemas.microsoft.com/office/powerpoint/2010/main" val="734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– STRONGEST SHAPES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Do you know what the strongest shape is? Engineers design structures using shapes that support a lot of weight without collapsing. </a:t>
            </a:r>
          </a:p>
          <a:p>
            <a:r>
              <a:rPr lang="en-US" sz="1700" b="1" dirty="0"/>
              <a:t>Think about bridges you have seen. Did you notice any shapes that are repeated? </a:t>
            </a:r>
          </a:p>
          <a:p>
            <a:r>
              <a:rPr lang="en-US" sz="1700" b="1" dirty="0"/>
              <a:t>Today you can experiment with shapes and think like an engineer to build a bridge. </a:t>
            </a:r>
          </a:p>
          <a:p>
            <a:r>
              <a:rPr lang="en-US" sz="1700" b="1" dirty="0"/>
              <a:t>Using index cards, build a bridge that can support the weight of one die-cast toy car across an 8-inch span.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3289308"/>
            <a:ext cx="5191970" cy="1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– STRONGEST SHAPES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6649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/>
              <a:t>TEST YOUR BRIDGE!</a:t>
            </a:r>
          </a:p>
          <a:p>
            <a:pPr marL="285750" indent="-285750"/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TEST 1</a:t>
            </a:r>
          </a:p>
          <a:p>
            <a:pPr marL="285750" indent="-285750"/>
            <a:r>
              <a:rPr lang="en-US" sz="2100" b="1" dirty="0"/>
              <a:t>Place your bridge flat on the table or floor.  </a:t>
            </a:r>
          </a:p>
          <a:p>
            <a:pPr marL="285750" indent="-285750"/>
            <a:r>
              <a:rPr lang="en-US" sz="2100" b="1" dirty="0"/>
              <a:t>Place a die cast car on top.  Did your bridge support the weight of 1 car without collapsing? 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TEST 2</a:t>
            </a:r>
          </a:p>
          <a:p>
            <a:pPr marL="285750" indent="-285750"/>
            <a:r>
              <a:rPr lang="en-US" sz="2100" b="1" dirty="0"/>
              <a:t>Place your bridge between 2 chairs or stacks of books.  </a:t>
            </a:r>
          </a:p>
          <a:p>
            <a:pPr marL="285750" indent="-285750"/>
            <a:r>
              <a:rPr lang="en-US" sz="2100" b="1" dirty="0"/>
              <a:t>Place a die cast car on top.  Did your bridge support the weight of 1 car without collapsing?  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i="1" dirty="0"/>
              <a:t>Whose bridge will hold the most weight?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xfrm>
            <a:off x="247480" y="1145941"/>
            <a:ext cx="82460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b="1" kern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Thanks to our local sponsors and teachers for helping with Engineers Week!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38" y="2298093"/>
            <a:ext cx="2732087" cy="1071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2477105"/>
            <a:ext cx="1571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13" y="2363180"/>
            <a:ext cx="23193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50" y="3779265"/>
            <a:ext cx="2286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000" y="3556866"/>
            <a:ext cx="3506799" cy="12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Degree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I became an engineer because…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smtClean="0"/>
              <a:t>My favorite project has been…</a:t>
            </a:r>
            <a:endParaRPr lang="en-US" dirty="0"/>
          </a:p>
        </p:txBody>
      </p:sp>
      <p:pic>
        <p:nvPicPr>
          <p:cNvPr id="4" name="Picture 4" descr="C:\Documents and Settings\H9177294\Local Settings\Temporary Internet Files\Content.IE5\LLPLDHCI\MC90031996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816389"/>
            <a:ext cx="22907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ENGINEERING?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Engineers turn ideas into reality</a:t>
            </a:r>
          </a:p>
          <a:p>
            <a:r>
              <a:rPr lang="en-US" dirty="0" smtClean="0"/>
              <a:t>They dream up creative and practical solutions to solve real world problems.</a:t>
            </a:r>
          </a:p>
          <a:p>
            <a:r>
              <a:rPr lang="en-US" dirty="0" smtClean="0"/>
              <a:t>Engineers work in teams to invent, design, and create things that matter.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AEROSPACE</a:t>
            </a:r>
          </a:p>
          <a:p>
            <a:r>
              <a:rPr lang="en-US" dirty="0"/>
              <a:t>BIOMEDICAL &amp; BIOENGINEERING</a:t>
            </a:r>
          </a:p>
          <a:p>
            <a:r>
              <a:rPr lang="en-US" dirty="0"/>
              <a:t>CIVIL</a:t>
            </a:r>
          </a:p>
          <a:p>
            <a:r>
              <a:rPr lang="en-US" dirty="0"/>
              <a:t>CHEMICAL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ELECTRICAL</a:t>
            </a:r>
          </a:p>
          <a:p>
            <a:r>
              <a:rPr lang="en-US" dirty="0"/>
              <a:t>ENVIRONMENTAL</a:t>
            </a:r>
          </a:p>
          <a:p>
            <a:r>
              <a:rPr lang="en-US" dirty="0"/>
              <a:t>INDUSTRIAL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MECHANICAL</a:t>
            </a:r>
          </a:p>
          <a:p>
            <a:r>
              <a:rPr lang="en-US" dirty="0"/>
              <a:t>NUCLEAR</a:t>
            </a:r>
          </a:p>
          <a:p>
            <a:r>
              <a:rPr lang="en-US" dirty="0"/>
              <a:t>PETROLEUM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AN ENGINEER DO?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8767"/>
            <a:ext cx="7023473" cy="4099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370" y="1197405"/>
            <a:ext cx="1507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Charlie Welch </a:t>
            </a:r>
          </a:p>
          <a:p>
            <a:endParaRPr lang="en-US" dirty="0"/>
          </a:p>
          <a:p>
            <a:r>
              <a:rPr lang="en-US" dirty="0" smtClean="0"/>
              <a:t>Aerospace engineer who designed a drone to study sea ice and polar bears in 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8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AN ENGINEER DO?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29551" y="1197405"/>
            <a:ext cx="2290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Mimi Irvin</a:t>
            </a:r>
          </a:p>
          <a:p>
            <a:endParaRPr lang="en-US" dirty="0"/>
          </a:p>
          <a:p>
            <a:r>
              <a:rPr lang="en-US" dirty="0" smtClean="0"/>
              <a:t>Electrical engineer designing electrical substations in Kazakhstan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5" y="1044700"/>
            <a:ext cx="6087023" cy="4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8246070" cy="763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 DOES AN ENGINEER MAKE?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AEROSPACE  					$67,850 - $158,700</a:t>
            </a:r>
            <a:endParaRPr lang="en-US" dirty="0"/>
          </a:p>
          <a:p>
            <a:r>
              <a:rPr lang="en-US" dirty="0"/>
              <a:t>BIOMEDICAL &amp; </a:t>
            </a:r>
            <a:r>
              <a:rPr lang="en-US" dirty="0" smtClean="0"/>
              <a:t>BIOENGINEERING			$52,480 - $139,520</a:t>
            </a:r>
            <a:endParaRPr lang="en-US" dirty="0"/>
          </a:p>
          <a:p>
            <a:r>
              <a:rPr lang="en-US" dirty="0" smtClean="0"/>
              <a:t>CIVIL 						$52,900 - $129,850</a:t>
            </a:r>
            <a:endParaRPr lang="en-US" dirty="0"/>
          </a:p>
          <a:p>
            <a:r>
              <a:rPr lang="en-US" dirty="0" smtClean="0"/>
              <a:t>CHEMICAL 					$59,470 - $157,160</a:t>
            </a:r>
            <a:endParaRPr lang="en-US" dirty="0"/>
          </a:p>
          <a:p>
            <a:r>
              <a:rPr lang="en-US" dirty="0" smtClean="0"/>
              <a:t>COMPUTER 					$64,600 - $159,850</a:t>
            </a:r>
            <a:endParaRPr lang="en-US" dirty="0"/>
          </a:p>
          <a:p>
            <a:r>
              <a:rPr lang="en-US" dirty="0" smtClean="0"/>
              <a:t>ELECTRICAL 					$63,430 - $151,990</a:t>
            </a:r>
            <a:endParaRPr lang="en-US" dirty="0"/>
          </a:p>
          <a:p>
            <a:r>
              <a:rPr lang="en-US" dirty="0" smtClean="0"/>
              <a:t>ENVIRONMENTAL 				$50,230 - $128,440</a:t>
            </a:r>
            <a:endParaRPr lang="en-US" dirty="0"/>
          </a:p>
          <a:p>
            <a:r>
              <a:rPr lang="en-US" dirty="0" smtClean="0"/>
              <a:t>INDUSTRIAL 					$53,470 - $126,920</a:t>
            </a:r>
            <a:endParaRPr lang="en-US" dirty="0"/>
          </a:p>
          <a:p>
            <a:r>
              <a:rPr lang="en-US" dirty="0" smtClean="0"/>
              <a:t>MANUFACTURING 				$53,300 - $126,920</a:t>
            </a:r>
            <a:endParaRPr lang="en-US" dirty="0"/>
          </a:p>
          <a:p>
            <a:r>
              <a:rPr lang="en-US" dirty="0" smtClean="0"/>
              <a:t>MECHANICAL 					$53,640 - $128,430</a:t>
            </a:r>
            <a:endParaRPr lang="en-US" dirty="0"/>
          </a:p>
          <a:p>
            <a:r>
              <a:rPr lang="en-US" dirty="0" smtClean="0"/>
              <a:t>NUCLEAR 					$66,650 - $152,220</a:t>
            </a:r>
            <a:endParaRPr lang="en-US" dirty="0"/>
          </a:p>
          <a:p>
            <a:r>
              <a:rPr lang="en-US" dirty="0" smtClean="0"/>
              <a:t>PETROLEUM 					$74,880 - $185,050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1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I NEED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RECOMMENDED COURSES (High School):</a:t>
            </a:r>
          </a:p>
          <a:p>
            <a:r>
              <a:rPr lang="en-US" dirty="0" smtClean="0"/>
              <a:t>4 years of math – Algebra I and II, Trigonometry, Calculus</a:t>
            </a:r>
          </a:p>
          <a:p>
            <a:r>
              <a:rPr lang="en-US" dirty="0" smtClean="0"/>
              <a:t>4 years of Science – Biology, Chemistry, Physics, Ecology, Earth Sciences, Astronomy</a:t>
            </a:r>
          </a:p>
          <a:p>
            <a:r>
              <a:rPr lang="en-US" dirty="0" smtClean="0"/>
              <a:t>4 years of Language Arts (English)</a:t>
            </a:r>
          </a:p>
          <a:p>
            <a:r>
              <a:rPr lang="en-US" dirty="0" smtClean="0"/>
              <a:t>Language Arts Electives – Debate/Speech, communications/media, journalism</a:t>
            </a:r>
          </a:p>
          <a:p>
            <a:r>
              <a:rPr lang="en-US" dirty="0" smtClean="0"/>
              <a:t>3 years of a Foreign Language – your choice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ENGINEEERING CONNECTIONS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5" y="1044700"/>
            <a:ext cx="8246070" cy="3664918"/>
          </a:xfrm>
        </p:spPr>
        <p:txBody>
          <a:bodyPr>
            <a:normAutofit/>
          </a:bodyPr>
          <a:lstStyle/>
          <a:p>
            <a:r>
              <a:rPr lang="en-US" sz="1600" b="1" dirty="0"/>
              <a:t>Building a bridge is an example of  a hard problem that civil engineers know how to solve. </a:t>
            </a:r>
          </a:p>
          <a:p>
            <a:r>
              <a:rPr lang="en-US" sz="1600" b="1" dirty="0"/>
              <a:t>They have the knowledge on how to plan, design, build, and test a bridge so that we don’t have to worry about whether or not it is strong enough for us to cross.  </a:t>
            </a:r>
          </a:p>
          <a:p>
            <a:r>
              <a:rPr lang="en-US" sz="1600" b="1" dirty="0"/>
              <a:t>To make a safe bridge that will last a lifetime, engineers often look at other bridges and try to imagine ways to improve on that existing design. </a:t>
            </a:r>
          </a:p>
          <a:p>
            <a:r>
              <a:rPr lang="en-US" sz="1600" b="1" dirty="0"/>
              <a:t>They learn from mistakes made in the past, and make old designs even better!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2751441"/>
            <a:ext cx="3625598" cy="21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On-screen Show (16:9)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DISCOVER E LET’S MAKE A DIFFERENCE </vt:lpstr>
      <vt:lpstr>INTRODUCTIONS</vt:lpstr>
      <vt:lpstr>WHAT IS ENGINEERING?</vt:lpstr>
      <vt:lpstr>TYPES OF ENGINEERING</vt:lpstr>
      <vt:lpstr>WHAT DOES AN ENGINEER DO?</vt:lpstr>
      <vt:lpstr>WHAT DOES AN ENGINEER DO?</vt:lpstr>
      <vt:lpstr>HOW MUCH DOES AN ENGINEER MAKE?</vt:lpstr>
      <vt:lpstr>WHAT DO I NEED TO DO?</vt:lpstr>
      <vt:lpstr>ENGINEEERING CONNECTIONS</vt:lpstr>
      <vt:lpstr>PROJECT – STRONGEST SHAPES</vt:lpstr>
      <vt:lpstr>PROJECT – STRONGEST SHAPES</vt:lpstr>
      <vt:lpstr>PROJECT – STRONGEST SHAPES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2020-02-06T01:38:46Z</dcterms:modified>
</cp:coreProperties>
</file>