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56" r:id="rId2"/>
    <p:sldId id="275" r:id="rId3"/>
    <p:sldId id="261" r:id="rId4"/>
    <p:sldId id="274" r:id="rId5"/>
    <p:sldId id="270" r:id="rId6"/>
    <p:sldId id="273" r:id="rId7"/>
    <p:sldId id="265" r:id="rId8"/>
    <p:sldId id="257" r:id="rId9"/>
    <p:sldId id="267" r:id="rId10"/>
    <p:sldId id="266" r:id="rId11"/>
    <p:sldId id="268" r:id="rId12"/>
    <p:sldId id="272" r:id="rId13"/>
    <p:sldId id="269"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202"/>
    <a:srgbClr val="E7FF01"/>
    <a:srgbClr val="E39A39"/>
    <a:srgbClr val="1D3A00"/>
    <a:srgbClr val="5EEC3C"/>
    <a:srgbClr val="990099"/>
    <a:srgbClr val="CC0099"/>
    <a:srgbClr val="007033"/>
    <a:srgbClr val="6C1A00"/>
    <a:srgbClr val="00A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54" y="10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1670" y="2571750"/>
            <a:ext cx="7177135" cy="1374345"/>
          </a:xfrm>
          <a:noFill/>
          <a:effectLst>
            <a:outerShdw blurRad="50800" dist="38100" dir="2700000" algn="tl" rotWithShape="0">
              <a:prstClr val="black">
                <a:alpha val="40000"/>
              </a:prstClr>
            </a:outerShdw>
          </a:effectLst>
        </p:spPr>
        <p:txBody>
          <a:bodyPr>
            <a:normAutofit/>
          </a:bodyPr>
          <a:lstStyle>
            <a:lvl1pPr algn="l">
              <a:defRPr sz="3600">
                <a:solidFill>
                  <a:schemeClr val="bg2"/>
                </a:solidFill>
              </a:defRPr>
            </a:lvl1pPr>
          </a:lstStyle>
          <a:p>
            <a:r>
              <a:rPr lang="en-US" dirty="0"/>
              <a:t>Click to edit </a:t>
            </a:r>
            <a:r>
              <a:rPr lang="en-US" dirty="0" smtClean="0"/>
              <a:t>Master </a:t>
            </a:r>
            <a:r>
              <a:rPr lang="en-US" dirty="0"/>
              <a:t>title style</a:t>
            </a:r>
          </a:p>
        </p:txBody>
      </p:sp>
      <p:sp>
        <p:nvSpPr>
          <p:cNvPr id="3" name="Subtitle 2"/>
          <p:cNvSpPr>
            <a:spLocks noGrp="1"/>
          </p:cNvSpPr>
          <p:nvPr>
            <p:ph type="subTitle" idx="1"/>
          </p:nvPr>
        </p:nvSpPr>
        <p:spPr>
          <a:xfrm>
            <a:off x="601670" y="1655520"/>
            <a:ext cx="7164342" cy="610821"/>
          </a:xfrm>
        </p:spPr>
        <p:txBody>
          <a:bodyPr>
            <a:normAutofit/>
          </a:bodyPr>
          <a:lstStyle>
            <a:lvl1pPr marL="0" indent="0" algn="l">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763525"/>
          </a:xfrm>
        </p:spPr>
        <p:txBody>
          <a:bodyPr>
            <a:normAutofit/>
          </a:bodyPr>
          <a:lstStyle>
            <a:lvl1pPr algn="l">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7405"/>
            <a:ext cx="8246070" cy="3664918"/>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7024430" cy="572644"/>
          </a:xfrm>
        </p:spPr>
        <p:txBody>
          <a:bodyPr>
            <a:normAutofit/>
          </a:bodyPr>
          <a:lstStyle>
            <a:lvl1pPr algn="l">
              <a:defRPr sz="360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044700"/>
            <a:ext cx="7024430"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128470"/>
            <a:ext cx="8093365" cy="763525"/>
          </a:xfrm>
        </p:spPr>
        <p:txBody>
          <a:bodyPr>
            <a:normAutofit/>
          </a:bodyPr>
          <a:lstStyle>
            <a:lvl1pPr algn="l">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350110"/>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822507"/>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350110"/>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822507"/>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2/5/2020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467" y="2571750"/>
            <a:ext cx="7177135" cy="1527050"/>
          </a:xfrm>
        </p:spPr>
        <p:txBody>
          <a:bodyPr>
            <a:normAutofit fontScale="90000"/>
          </a:bodyPr>
          <a:lstStyle/>
          <a:p>
            <a:r>
              <a:rPr lang="en-US" sz="6000" dirty="0" smtClean="0"/>
              <a:t>DISCOVER E</a:t>
            </a:r>
            <a:r>
              <a:rPr lang="en-US" sz="4400" dirty="0" smtClean="0"/>
              <a:t/>
            </a:r>
            <a:br>
              <a:rPr lang="en-US" sz="4400" dirty="0" smtClean="0"/>
            </a:br>
            <a:r>
              <a:rPr lang="en-US" i="1" dirty="0" smtClean="0"/>
              <a:t>LET’S MAKE A DIFFERENCE</a:t>
            </a:r>
            <a:r>
              <a:rPr lang="en-US" dirty="0" smtClean="0"/>
              <a:t/>
            </a:r>
            <a:br>
              <a:rPr lang="en-US" dirty="0" smtClean="0"/>
            </a:br>
            <a:endParaRPr lang="en-US" dirty="0"/>
          </a:p>
        </p:txBody>
      </p:sp>
      <p:sp>
        <p:nvSpPr>
          <p:cNvPr id="3" name="Subtitle 2"/>
          <p:cNvSpPr>
            <a:spLocks noGrp="1"/>
          </p:cNvSpPr>
          <p:nvPr>
            <p:ph type="subTitle" idx="1"/>
          </p:nvPr>
        </p:nvSpPr>
        <p:spPr>
          <a:xfrm>
            <a:off x="143555" y="281175"/>
            <a:ext cx="7164342" cy="610821"/>
          </a:xfrm>
        </p:spPr>
        <p:txBody>
          <a:bodyPr>
            <a:normAutofit fontScale="62500" lnSpcReduction="20000"/>
          </a:bodyPr>
          <a:lstStyle/>
          <a:p>
            <a:r>
              <a:rPr lang="en-US" dirty="0" smtClean="0"/>
              <a:t>National Engineers Week </a:t>
            </a:r>
          </a:p>
          <a:p>
            <a:r>
              <a:rPr lang="en-US" dirty="0" smtClean="0"/>
              <a:t>Feb 16-22, 2020</a:t>
            </a:r>
            <a:endParaRPr lang="en-US"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PROJECT – TOUCHDOWN</a:t>
            </a:r>
            <a:endParaRPr lang="en-US" sz="3200" dirty="0"/>
          </a:p>
        </p:txBody>
      </p:sp>
      <p:sp>
        <p:nvSpPr>
          <p:cNvPr id="10" name="Content Placeholder 9"/>
          <p:cNvSpPr>
            <a:spLocks noGrp="1"/>
          </p:cNvSpPr>
          <p:nvPr>
            <p:ph idx="1"/>
          </p:nvPr>
        </p:nvSpPr>
        <p:spPr/>
        <p:txBody>
          <a:bodyPr>
            <a:normAutofit/>
          </a:bodyPr>
          <a:lstStyle/>
          <a:p>
            <a:r>
              <a:rPr lang="en-US" sz="1600" b="1" dirty="0"/>
              <a:t>How do you protect an astronaut from being crushed by the forces of lift-off? </a:t>
            </a:r>
          </a:p>
          <a:p>
            <a:r>
              <a:rPr lang="en-US" sz="1600" b="1" dirty="0"/>
              <a:t>NASA spacecraft require shock-absorbing devices. Rockets shake violently as they launch and landers touch down on places like the Moon or Mars with a great deal of force. </a:t>
            </a:r>
          </a:p>
          <a:p>
            <a:r>
              <a:rPr lang="en-US" sz="1600" b="1" dirty="0" smtClean="0"/>
              <a:t>Without </a:t>
            </a:r>
            <a:r>
              <a:rPr lang="en-US" sz="1600" b="1" dirty="0"/>
              <a:t>shock absorbers, these extreme vibrations on launch would shake the astronauts with a force 5–6 times stronger than Earth’s gravity or destroy the delicate equipment in the landers when they reached these places in the solar system. </a:t>
            </a:r>
          </a:p>
          <a:p>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950" y="2877160"/>
            <a:ext cx="3254489" cy="2156099"/>
          </a:xfrm>
          <a:prstGeom prst="rect">
            <a:avLst/>
          </a:prstGeom>
        </p:spPr>
      </p:pic>
    </p:spTree>
    <p:extLst>
      <p:ext uri="{BB962C8B-B14F-4D97-AF65-F5344CB8AC3E}">
        <p14:creationId xmlns:p14="http://schemas.microsoft.com/office/powerpoint/2010/main" val="734168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PROJECT – TOUCHDOWN</a:t>
            </a:r>
            <a:endParaRPr lang="en-US" sz="3200" dirty="0"/>
          </a:p>
        </p:txBody>
      </p:sp>
      <p:sp>
        <p:nvSpPr>
          <p:cNvPr id="3" name="Content Placeholder 2"/>
          <p:cNvSpPr>
            <a:spLocks noGrp="1"/>
          </p:cNvSpPr>
          <p:nvPr>
            <p:ph idx="1"/>
          </p:nvPr>
        </p:nvSpPr>
        <p:spPr/>
        <p:txBody>
          <a:bodyPr>
            <a:normAutofit/>
          </a:bodyPr>
          <a:lstStyle/>
          <a:p>
            <a:r>
              <a:rPr lang="en-US" sz="1800" b="1" dirty="0"/>
              <a:t>Design, build, and test shock absorbers for a spacecraft lander.  </a:t>
            </a:r>
          </a:p>
          <a:p>
            <a:r>
              <a:rPr lang="en-US" sz="1800" b="1" dirty="0"/>
              <a:t>Lander consists of a platform (white index cards) with shock absorbers underneath and a crew cockpit (cup).  </a:t>
            </a:r>
          </a:p>
          <a:p>
            <a:endParaRPr lang="en-US" dirty="0"/>
          </a:p>
        </p:txBody>
      </p:sp>
      <p:pic>
        <p:nvPicPr>
          <p:cNvPr id="5" name="Picture 4"/>
          <p:cNvPicPr>
            <a:picLocks noChangeAspect="1"/>
          </p:cNvPicPr>
          <p:nvPr/>
        </p:nvPicPr>
        <p:blipFill>
          <a:blip r:embed="rId2"/>
          <a:stretch>
            <a:fillRect/>
          </a:stretch>
        </p:blipFill>
        <p:spPr>
          <a:xfrm>
            <a:off x="3197655" y="2198239"/>
            <a:ext cx="2901395" cy="2971279"/>
          </a:xfrm>
          <a:prstGeom prst="rect">
            <a:avLst/>
          </a:prstGeom>
        </p:spPr>
      </p:pic>
    </p:spTree>
    <p:extLst>
      <p:ext uri="{BB962C8B-B14F-4D97-AF65-F5344CB8AC3E}">
        <p14:creationId xmlns:p14="http://schemas.microsoft.com/office/powerpoint/2010/main" val="570851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PROJECT – TOUCHDOWN</a:t>
            </a:r>
            <a:endParaRPr lang="en-US" sz="3200" dirty="0"/>
          </a:p>
        </p:txBody>
      </p:sp>
      <p:sp>
        <p:nvSpPr>
          <p:cNvPr id="3" name="Content Placeholder 2"/>
          <p:cNvSpPr>
            <a:spLocks noGrp="1"/>
          </p:cNvSpPr>
          <p:nvPr>
            <p:ph idx="1"/>
          </p:nvPr>
        </p:nvSpPr>
        <p:spPr>
          <a:xfrm>
            <a:off x="448965" y="1044700"/>
            <a:ext cx="8246070" cy="3664918"/>
          </a:xfrm>
        </p:spPr>
        <p:txBody>
          <a:bodyPr>
            <a:normAutofit fontScale="25000" lnSpcReduction="20000"/>
          </a:bodyPr>
          <a:lstStyle/>
          <a:p>
            <a:pPr marL="0" indent="0">
              <a:buNone/>
            </a:pPr>
            <a:r>
              <a:rPr lang="en-US" sz="6200" b="1" dirty="0"/>
              <a:t>TEST YOUR SPACECRAFT LANDER! </a:t>
            </a:r>
          </a:p>
          <a:p>
            <a:pPr marL="285750" indent="-285750"/>
            <a:endParaRPr lang="en-US" sz="6200" b="1" dirty="0"/>
          </a:p>
          <a:p>
            <a:pPr marL="0" indent="0">
              <a:buNone/>
            </a:pPr>
            <a:r>
              <a:rPr lang="en-US" sz="6200" b="1" dirty="0"/>
              <a:t>TEST 1</a:t>
            </a:r>
          </a:p>
          <a:p>
            <a:pPr marL="285750" indent="-285750"/>
            <a:r>
              <a:rPr lang="en-US" sz="6200" b="1" dirty="0"/>
              <a:t>Place 1 or 2 marshmallow astronauts, uncovered, in the cup and drop it from a height of 1 foot.      </a:t>
            </a:r>
          </a:p>
          <a:p>
            <a:pPr marL="285750" indent="-285750"/>
            <a:r>
              <a:rPr lang="en-US" sz="6200" b="1" dirty="0"/>
              <a:t>Did the spacecraft land on the shock absorbers?</a:t>
            </a:r>
          </a:p>
          <a:p>
            <a:pPr marL="285750" indent="-285750"/>
            <a:r>
              <a:rPr lang="en-US" sz="6200" b="1" dirty="0"/>
              <a:t>How well did the shock absorbers soften the impact of landing? </a:t>
            </a:r>
          </a:p>
          <a:p>
            <a:pPr marL="285750" indent="-285750"/>
            <a:r>
              <a:rPr lang="en-US" sz="6200" b="1" dirty="0"/>
              <a:t>Did your astronauts land safely and remain in the cup? </a:t>
            </a:r>
          </a:p>
          <a:p>
            <a:endParaRPr lang="en-US" sz="6200" b="1" dirty="0"/>
          </a:p>
          <a:p>
            <a:pPr marL="0" indent="0">
              <a:buNone/>
            </a:pPr>
            <a:r>
              <a:rPr lang="en-US" sz="6200" b="1" dirty="0"/>
              <a:t>TEST 2</a:t>
            </a:r>
          </a:p>
          <a:p>
            <a:pPr marL="285750" indent="-285750"/>
            <a:r>
              <a:rPr lang="en-US" sz="6200" b="1" dirty="0"/>
              <a:t>Keep increasing your drop height until you find the limit of your shock absorbers.  </a:t>
            </a:r>
          </a:p>
          <a:p>
            <a:endParaRPr lang="en-US" sz="6200" b="1" dirty="0"/>
          </a:p>
          <a:p>
            <a:pPr marL="0" indent="0">
              <a:buNone/>
            </a:pPr>
            <a:endParaRPr lang="en-US" sz="6200" b="1" dirty="0" smtClean="0"/>
          </a:p>
          <a:p>
            <a:pPr marL="0" indent="0">
              <a:buNone/>
            </a:pPr>
            <a:r>
              <a:rPr lang="en-US" sz="8000" b="1" i="1" smtClean="0"/>
              <a:t>Whose </a:t>
            </a:r>
            <a:r>
              <a:rPr lang="en-US" sz="8000" b="1" i="1" dirty="0"/>
              <a:t>spacecraft lander can protect the astronauts from the highest drop?   </a:t>
            </a:r>
          </a:p>
          <a:p>
            <a:endParaRPr lang="en-US" dirty="0"/>
          </a:p>
        </p:txBody>
      </p:sp>
    </p:spTree>
    <p:extLst>
      <p:ext uri="{BB962C8B-B14F-4D97-AF65-F5344CB8AC3E}">
        <p14:creationId xmlns:p14="http://schemas.microsoft.com/office/powerpoint/2010/main" val="3263223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THANK YOU!</a:t>
            </a:r>
            <a:endParaRPr lang="en-US" sz="3200" dirty="0"/>
          </a:p>
        </p:txBody>
      </p:sp>
      <p:sp>
        <p:nvSpPr>
          <p:cNvPr id="4" name="Title 1"/>
          <p:cNvSpPr txBox="1">
            <a:spLocks noGrp="1"/>
          </p:cNvSpPr>
          <p:nvPr>
            <p:ph idx="1"/>
          </p:nvPr>
        </p:nvSpPr>
        <p:spPr bwMode="auto">
          <a:xfrm>
            <a:off x="247480" y="1145941"/>
            <a:ext cx="82460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orbel" panose="020B0503020204020204" pitchFamily="34" charset="0"/>
              </a:defRPr>
            </a:lvl2pPr>
            <a:lvl3pPr algn="l" rtl="0" eaLnBrk="0" fontAlgn="base" hangingPunct="0">
              <a:spcBef>
                <a:spcPct val="0"/>
              </a:spcBef>
              <a:spcAft>
                <a:spcPct val="0"/>
              </a:spcAft>
              <a:defRPr sz="3200">
                <a:solidFill>
                  <a:schemeClr val="tx2"/>
                </a:solidFill>
                <a:latin typeface="Corbel" panose="020B0503020204020204" pitchFamily="34" charset="0"/>
              </a:defRPr>
            </a:lvl3pPr>
            <a:lvl4pPr algn="l" rtl="0" eaLnBrk="0" fontAlgn="base" hangingPunct="0">
              <a:spcBef>
                <a:spcPct val="0"/>
              </a:spcBef>
              <a:spcAft>
                <a:spcPct val="0"/>
              </a:spcAft>
              <a:defRPr sz="3200">
                <a:solidFill>
                  <a:schemeClr val="tx2"/>
                </a:solidFill>
                <a:latin typeface="Corbel" panose="020B0503020204020204" pitchFamily="34" charset="0"/>
              </a:defRPr>
            </a:lvl4pPr>
            <a:lvl5pPr algn="l" rtl="0" eaLnBrk="0" fontAlgn="base" hangingPunct="0">
              <a:spcBef>
                <a:spcPct val="0"/>
              </a:spcBef>
              <a:spcAft>
                <a:spcPct val="0"/>
              </a:spcAft>
              <a:defRPr sz="3200">
                <a:solidFill>
                  <a:schemeClr val="tx2"/>
                </a:solidFill>
                <a:latin typeface="Corbel" panose="020B0503020204020204" pitchFamily="34"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pPr marL="0" indent="0" algn="ctr">
              <a:buNone/>
              <a:defRPr/>
            </a:pPr>
            <a:r>
              <a:rPr lang="en-US" altLang="en-US" b="1" kern="0" dirty="0" smtClean="0">
                <a:solidFill>
                  <a:schemeClr val="tx1"/>
                </a:solidFill>
                <a:latin typeface="+mn-lt"/>
                <a:cs typeface="Arial" panose="020B0604020202020204" pitchFamily="34" charset="0"/>
              </a:rPr>
              <a:t>Thanks to our local sponsors and teachers for helping with Engineers Week!</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6438" y="2298093"/>
            <a:ext cx="2732087" cy="1071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75" y="2477105"/>
            <a:ext cx="15716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4213" y="2363180"/>
            <a:ext cx="231933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07550" y="3779265"/>
            <a:ext cx="2286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2399386" y="3652994"/>
            <a:ext cx="3229139" cy="1178353"/>
          </a:xfrm>
          <a:prstGeom prst="rect">
            <a:avLst/>
          </a:prstGeom>
        </p:spPr>
      </p:pic>
    </p:spTree>
    <p:extLst>
      <p:ext uri="{BB962C8B-B14F-4D97-AF65-F5344CB8AC3E}">
        <p14:creationId xmlns:p14="http://schemas.microsoft.com/office/powerpoint/2010/main" val="3440896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INTRODUCTIONS</a:t>
            </a:r>
            <a:endParaRPr lang="en-US" sz="3200" dirty="0"/>
          </a:p>
        </p:txBody>
      </p:sp>
      <p:sp>
        <p:nvSpPr>
          <p:cNvPr id="3" name="Content Placeholder 2"/>
          <p:cNvSpPr>
            <a:spLocks noGrp="1"/>
          </p:cNvSpPr>
          <p:nvPr>
            <p:ph idx="1"/>
          </p:nvPr>
        </p:nvSpPr>
        <p:spPr/>
        <p:txBody>
          <a:bodyPr/>
          <a:lstStyle/>
          <a:p>
            <a:pPr marL="0" indent="0">
              <a:buNone/>
            </a:pPr>
            <a:r>
              <a:rPr lang="en-US" dirty="0" smtClean="0"/>
              <a:t>Name</a:t>
            </a:r>
          </a:p>
          <a:p>
            <a:pPr>
              <a:buFont typeface="Wingdings" panose="05000000000000000000" pitchFamily="2" charset="2"/>
              <a:buChar char="q"/>
            </a:pPr>
            <a:r>
              <a:rPr lang="en-US" dirty="0"/>
              <a:t>	</a:t>
            </a:r>
            <a:r>
              <a:rPr lang="en-US" dirty="0" smtClean="0"/>
              <a:t>Degree </a:t>
            </a:r>
          </a:p>
          <a:p>
            <a:pPr>
              <a:buFont typeface="Wingdings" panose="05000000000000000000" pitchFamily="2" charset="2"/>
              <a:buChar char="q"/>
            </a:pPr>
            <a:r>
              <a:rPr lang="en-US" dirty="0"/>
              <a:t>	</a:t>
            </a:r>
            <a:r>
              <a:rPr lang="en-US" dirty="0" smtClean="0"/>
              <a:t>Job</a:t>
            </a:r>
          </a:p>
          <a:p>
            <a:pPr>
              <a:buFont typeface="Wingdings" panose="05000000000000000000" pitchFamily="2" charset="2"/>
              <a:buChar char="q"/>
            </a:pPr>
            <a:r>
              <a:rPr lang="en-US" dirty="0"/>
              <a:t>	</a:t>
            </a:r>
            <a:r>
              <a:rPr lang="en-US" dirty="0" smtClean="0"/>
              <a:t>I became an engineer because…</a:t>
            </a:r>
          </a:p>
          <a:p>
            <a:pPr>
              <a:buFont typeface="Wingdings" panose="05000000000000000000" pitchFamily="2" charset="2"/>
              <a:buChar char="q"/>
            </a:pPr>
            <a:r>
              <a:rPr lang="en-US" dirty="0"/>
              <a:t>	</a:t>
            </a:r>
            <a:r>
              <a:rPr lang="en-US" dirty="0" smtClean="0"/>
              <a:t>My favorite project has been…</a:t>
            </a:r>
            <a:endParaRPr lang="en-US" dirty="0"/>
          </a:p>
        </p:txBody>
      </p:sp>
      <p:pic>
        <p:nvPicPr>
          <p:cNvPr id="4" name="Picture 4" descr="C:\Documents and Settings\H9177294\Local Settings\Temporary Internet Files\Content.IE5\LLPLDHCI\MC90031996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460" y="2816389"/>
            <a:ext cx="229076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122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ENGINEERING?</a:t>
            </a:r>
            <a:endParaRPr lang="en-US" sz="3200" dirty="0"/>
          </a:p>
        </p:txBody>
      </p:sp>
      <p:sp>
        <p:nvSpPr>
          <p:cNvPr id="3" name="Content Placeholder 2"/>
          <p:cNvSpPr>
            <a:spLocks noGrp="1"/>
          </p:cNvSpPr>
          <p:nvPr>
            <p:ph idx="1"/>
          </p:nvPr>
        </p:nvSpPr>
        <p:spPr/>
        <p:txBody>
          <a:bodyPr/>
          <a:lstStyle/>
          <a:p>
            <a:r>
              <a:rPr lang="en-US" dirty="0" smtClean="0"/>
              <a:t>Engineers turn ideas into reality</a:t>
            </a:r>
          </a:p>
          <a:p>
            <a:r>
              <a:rPr lang="en-US" dirty="0" smtClean="0"/>
              <a:t>They dream up creative and practical solutions to solve real world problems.</a:t>
            </a:r>
          </a:p>
          <a:p>
            <a:r>
              <a:rPr lang="en-US" dirty="0" smtClean="0"/>
              <a:t>Engineers work in teams to invent, design, and create things that matter. </a:t>
            </a:r>
            <a:endParaRPr lang="en-US" dirty="0"/>
          </a:p>
        </p:txBody>
      </p:sp>
    </p:spTree>
    <p:extLst>
      <p:ext uri="{BB962C8B-B14F-4D97-AF65-F5344CB8AC3E}">
        <p14:creationId xmlns:p14="http://schemas.microsoft.com/office/powerpoint/2010/main" val="2564920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ENGINEERING</a:t>
            </a:r>
            <a:endParaRPr lang="en-US" dirty="0"/>
          </a:p>
        </p:txBody>
      </p:sp>
      <p:sp>
        <p:nvSpPr>
          <p:cNvPr id="3" name="Content Placeholder 2"/>
          <p:cNvSpPr>
            <a:spLocks noGrp="1"/>
          </p:cNvSpPr>
          <p:nvPr>
            <p:ph idx="1"/>
          </p:nvPr>
        </p:nvSpPr>
        <p:spPr/>
        <p:txBody>
          <a:bodyPr>
            <a:normAutofit fontScale="62500" lnSpcReduction="20000"/>
          </a:bodyPr>
          <a:lstStyle/>
          <a:p>
            <a:r>
              <a:rPr lang="en-US" dirty="0"/>
              <a:t>AEROSPACE</a:t>
            </a:r>
          </a:p>
          <a:p>
            <a:r>
              <a:rPr lang="en-US" dirty="0"/>
              <a:t>BIOMEDICAL &amp; BIOENGINEERING</a:t>
            </a:r>
          </a:p>
          <a:p>
            <a:r>
              <a:rPr lang="en-US" dirty="0"/>
              <a:t>CIVIL</a:t>
            </a:r>
          </a:p>
          <a:p>
            <a:r>
              <a:rPr lang="en-US" dirty="0"/>
              <a:t>CHEMICAL</a:t>
            </a:r>
          </a:p>
          <a:p>
            <a:r>
              <a:rPr lang="en-US" dirty="0"/>
              <a:t>COMPUTER</a:t>
            </a:r>
          </a:p>
          <a:p>
            <a:r>
              <a:rPr lang="en-US" dirty="0"/>
              <a:t>ELECTRICAL</a:t>
            </a:r>
          </a:p>
          <a:p>
            <a:r>
              <a:rPr lang="en-US" dirty="0"/>
              <a:t>ENVIRONMENTAL</a:t>
            </a:r>
          </a:p>
          <a:p>
            <a:r>
              <a:rPr lang="en-US" dirty="0"/>
              <a:t>INDUSTRIAL</a:t>
            </a:r>
          </a:p>
          <a:p>
            <a:r>
              <a:rPr lang="en-US" dirty="0"/>
              <a:t>MANUFACTURING</a:t>
            </a:r>
          </a:p>
          <a:p>
            <a:r>
              <a:rPr lang="en-US" dirty="0"/>
              <a:t>MECHANICAL</a:t>
            </a:r>
          </a:p>
          <a:p>
            <a:r>
              <a:rPr lang="en-US" dirty="0"/>
              <a:t>NUCLEAR</a:t>
            </a:r>
          </a:p>
          <a:p>
            <a:r>
              <a:rPr lang="en-US" dirty="0"/>
              <a:t>PETROLEUM</a:t>
            </a:r>
          </a:p>
          <a:p>
            <a:endParaRPr lang="en-US" dirty="0" smtClean="0"/>
          </a:p>
          <a:p>
            <a:endParaRPr lang="en-US" dirty="0"/>
          </a:p>
        </p:txBody>
      </p:sp>
    </p:spTree>
    <p:extLst>
      <p:ext uri="{BB962C8B-B14F-4D97-AF65-F5344CB8AC3E}">
        <p14:creationId xmlns:p14="http://schemas.microsoft.com/office/powerpoint/2010/main" val="144152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DOES AN ENGINEER DO?</a:t>
            </a:r>
            <a:endParaRPr lang="en-US" sz="3200" dirty="0"/>
          </a:p>
        </p:txBody>
      </p:sp>
      <p:pic>
        <p:nvPicPr>
          <p:cNvPr id="4" name="Content Placeholder 3"/>
          <p:cNvPicPr>
            <a:picLocks noGrp="1" noChangeAspect="1"/>
          </p:cNvPicPr>
          <p:nvPr>
            <p:ph idx="1"/>
          </p:nvPr>
        </p:nvPicPr>
        <p:blipFill>
          <a:blip r:embed="rId2"/>
          <a:stretch>
            <a:fillRect/>
          </a:stretch>
        </p:blipFill>
        <p:spPr>
          <a:xfrm>
            <a:off x="0" y="1018767"/>
            <a:ext cx="7023473" cy="4099109"/>
          </a:xfrm>
          <a:prstGeom prst="rect">
            <a:avLst/>
          </a:prstGeom>
        </p:spPr>
      </p:pic>
      <p:sp>
        <p:nvSpPr>
          <p:cNvPr id="5" name="TextBox 4"/>
          <p:cNvSpPr txBox="1"/>
          <p:nvPr/>
        </p:nvSpPr>
        <p:spPr>
          <a:xfrm>
            <a:off x="7340370" y="1197405"/>
            <a:ext cx="1507369" cy="2862322"/>
          </a:xfrm>
          <a:prstGeom prst="rect">
            <a:avLst/>
          </a:prstGeom>
          <a:noFill/>
        </p:spPr>
        <p:txBody>
          <a:bodyPr wrap="square" rtlCol="0">
            <a:spAutoFit/>
          </a:bodyPr>
          <a:lstStyle/>
          <a:p>
            <a:r>
              <a:rPr lang="en-US" dirty="0" smtClean="0"/>
              <a:t>Charlie Welch </a:t>
            </a:r>
          </a:p>
          <a:p>
            <a:endParaRPr lang="en-US" dirty="0"/>
          </a:p>
          <a:p>
            <a:r>
              <a:rPr lang="en-US" dirty="0" smtClean="0"/>
              <a:t>Aerospace engineer who designed a drone to study sea ice and polar bears in Antarctica</a:t>
            </a:r>
            <a:endParaRPr lang="en-US" dirty="0"/>
          </a:p>
        </p:txBody>
      </p:sp>
    </p:spTree>
    <p:extLst>
      <p:ext uri="{BB962C8B-B14F-4D97-AF65-F5344CB8AC3E}">
        <p14:creationId xmlns:p14="http://schemas.microsoft.com/office/powerpoint/2010/main" val="109618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DOES AN ENGINEER DO?</a:t>
            </a:r>
            <a:endParaRPr lang="en-US" sz="3200" dirty="0"/>
          </a:p>
        </p:txBody>
      </p:sp>
      <p:sp>
        <p:nvSpPr>
          <p:cNvPr id="5" name="TextBox 4"/>
          <p:cNvSpPr txBox="1"/>
          <p:nvPr/>
        </p:nvSpPr>
        <p:spPr>
          <a:xfrm>
            <a:off x="6729551" y="1197405"/>
            <a:ext cx="2290575" cy="1754326"/>
          </a:xfrm>
          <a:prstGeom prst="rect">
            <a:avLst/>
          </a:prstGeom>
          <a:noFill/>
        </p:spPr>
        <p:txBody>
          <a:bodyPr wrap="square" rtlCol="0">
            <a:spAutoFit/>
          </a:bodyPr>
          <a:lstStyle/>
          <a:p>
            <a:r>
              <a:rPr lang="en-US" dirty="0" smtClean="0"/>
              <a:t>Mimi Irvin </a:t>
            </a:r>
            <a:endParaRPr lang="en-US" dirty="0"/>
          </a:p>
          <a:p>
            <a:endParaRPr lang="en-US" dirty="0" smtClean="0"/>
          </a:p>
          <a:p>
            <a:r>
              <a:rPr lang="en-US" dirty="0" smtClean="0"/>
              <a:t>Electrical engineer designing electrical substations in Kazakhstan</a:t>
            </a:r>
            <a:endParaRPr lang="en-US" dirty="0"/>
          </a:p>
        </p:txBody>
      </p:sp>
      <p:pic>
        <p:nvPicPr>
          <p:cNvPr id="6" name="Content Placeholder 5"/>
          <p:cNvPicPr>
            <a:picLocks noGrp="1" noChangeAspect="1"/>
          </p:cNvPicPr>
          <p:nvPr>
            <p:ph idx="1"/>
          </p:nvPr>
        </p:nvPicPr>
        <p:blipFill>
          <a:blip r:embed="rId2"/>
          <a:stretch>
            <a:fillRect/>
          </a:stretch>
        </p:blipFill>
        <p:spPr>
          <a:xfrm>
            <a:off x="143555" y="1044700"/>
            <a:ext cx="6087023" cy="4098800"/>
          </a:xfrm>
          <a:prstGeom prst="rect">
            <a:avLst/>
          </a:prstGeom>
        </p:spPr>
      </p:pic>
    </p:spTree>
    <p:extLst>
      <p:ext uri="{BB962C8B-B14F-4D97-AF65-F5344CB8AC3E}">
        <p14:creationId xmlns:p14="http://schemas.microsoft.com/office/powerpoint/2010/main" val="3882527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128470"/>
            <a:ext cx="8246070" cy="763525"/>
          </a:xfrm>
        </p:spPr>
        <p:txBody>
          <a:bodyPr>
            <a:normAutofit/>
          </a:bodyPr>
          <a:lstStyle/>
          <a:p>
            <a:r>
              <a:rPr lang="en-US" sz="2800" dirty="0" smtClean="0"/>
              <a:t>HOW MUCH DOES AN ENGINEER MAKE?</a:t>
            </a:r>
            <a:endParaRPr lang="en-US" sz="2800" dirty="0"/>
          </a:p>
        </p:txBody>
      </p:sp>
      <p:sp>
        <p:nvSpPr>
          <p:cNvPr id="3" name="Content Placeholder 2"/>
          <p:cNvSpPr>
            <a:spLocks noGrp="1"/>
          </p:cNvSpPr>
          <p:nvPr>
            <p:ph idx="1"/>
          </p:nvPr>
        </p:nvSpPr>
        <p:spPr/>
        <p:txBody>
          <a:bodyPr>
            <a:normAutofit fontScale="62500" lnSpcReduction="20000"/>
          </a:bodyPr>
          <a:lstStyle/>
          <a:p>
            <a:r>
              <a:rPr lang="en-US" dirty="0" smtClean="0"/>
              <a:t>AEROSPACE  					$67,850 - $158,700</a:t>
            </a:r>
            <a:endParaRPr lang="en-US" dirty="0"/>
          </a:p>
          <a:p>
            <a:r>
              <a:rPr lang="en-US" dirty="0"/>
              <a:t>BIOMEDICAL &amp; </a:t>
            </a:r>
            <a:r>
              <a:rPr lang="en-US" dirty="0" smtClean="0"/>
              <a:t>BIOENGINEERING			$52,480 - $139,520</a:t>
            </a:r>
            <a:endParaRPr lang="en-US" dirty="0"/>
          </a:p>
          <a:p>
            <a:r>
              <a:rPr lang="en-US" dirty="0" smtClean="0"/>
              <a:t>CIVIL 						$52,900 - $129,850</a:t>
            </a:r>
            <a:endParaRPr lang="en-US" dirty="0"/>
          </a:p>
          <a:p>
            <a:r>
              <a:rPr lang="en-US" dirty="0" smtClean="0"/>
              <a:t>CHEMICAL 					$59,470 - $157,160</a:t>
            </a:r>
            <a:endParaRPr lang="en-US" dirty="0"/>
          </a:p>
          <a:p>
            <a:r>
              <a:rPr lang="en-US" dirty="0" smtClean="0"/>
              <a:t>COMPUTER 					$64,600 - $159,850</a:t>
            </a:r>
            <a:endParaRPr lang="en-US" dirty="0"/>
          </a:p>
          <a:p>
            <a:r>
              <a:rPr lang="en-US" dirty="0" smtClean="0"/>
              <a:t>ELECTRICAL 					$63,430 - $151,990</a:t>
            </a:r>
            <a:endParaRPr lang="en-US" dirty="0"/>
          </a:p>
          <a:p>
            <a:r>
              <a:rPr lang="en-US" dirty="0" smtClean="0"/>
              <a:t>ENVIRONMENTAL 				$50,230 - $128,440</a:t>
            </a:r>
            <a:endParaRPr lang="en-US" dirty="0"/>
          </a:p>
          <a:p>
            <a:r>
              <a:rPr lang="en-US" dirty="0" smtClean="0"/>
              <a:t>INDUSTRIAL 					$53,470 - $126,920</a:t>
            </a:r>
            <a:endParaRPr lang="en-US" dirty="0"/>
          </a:p>
          <a:p>
            <a:r>
              <a:rPr lang="en-US" dirty="0" smtClean="0"/>
              <a:t>MANUFACTURING 				$53,300 - $126,920</a:t>
            </a:r>
            <a:endParaRPr lang="en-US" dirty="0"/>
          </a:p>
          <a:p>
            <a:r>
              <a:rPr lang="en-US" dirty="0" smtClean="0"/>
              <a:t>MECHANICAL 					$53,640 - $128,430</a:t>
            </a:r>
            <a:endParaRPr lang="en-US" dirty="0"/>
          </a:p>
          <a:p>
            <a:r>
              <a:rPr lang="en-US" dirty="0" smtClean="0"/>
              <a:t>NUCLEAR 					$66,650 - $152,220</a:t>
            </a:r>
            <a:endParaRPr lang="en-US" dirty="0"/>
          </a:p>
          <a:p>
            <a:r>
              <a:rPr lang="en-US" dirty="0" smtClean="0"/>
              <a:t>PETROLEUM 					$74,880 - $185,050</a:t>
            </a:r>
            <a:endParaRPr lang="en-US" dirty="0"/>
          </a:p>
          <a:p>
            <a:endParaRPr lang="en-US" dirty="0"/>
          </a:p>
        </p:txBody>
      </p:sp>
    </p:spTree>
    <p:extLst>
      <p:ext uri="{BB962C8B-B14F-4D97-AF65-F5344CB8AC3E}">
        <p14:creationId xmlns:p14="http://schemas.microsoft.com/office/powerpoint/2010/main" val="391491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I NEED TO DO?</a:t>
            </a:r>
            <a:endParaRPr lang="en-US" dirty="0"/>
          </a:p>
        </p:txBody>
      </p:sp>
      <p:sp>
        <p:nvSpPr>
          <p:cNvPr id="3" name="Content Placeholder 2"/>
          <p:cNvSpPr>
            <a:spLocks noGrp="1"/>
          </p:cNvSpPr>
          <p:nvPr>
            <p:ph idx="1"/>
          </p:nvPr>
        </p:nvSpPr>
        <p:spPr/>
        <p:txBody>
          <a:bodyPr>
            <a:normAutofit fontScale="92500"/>
          </a:bodyPr>
          <a:lstStyle/>
          <a:p>
            <a:r>
              <a:rPr lang="en-US" dirty="0" smtClean="0"/>
              <a:t>RECOMMENDED COURSES (High School):</a:t>
            </a:r>
          </a:p>
          <a:p>
            <a:r>
              <a:rPr lang="en-US" dirty="0" smtClean="0"/>
              <a:t>4 years of math – Algebra I and II, Trigonometry, Calculus</a:t>
            </a:r>
          </a:p>
          <a:p>
            <a:r>
              <a:rPr lang="en-US" dirty="0" smtClean="0"/>
              <a:t>4 years of Science – Biology, Chemistry, Physics, Ecology, Earth Sciences, Astronomy</a:t>
            </a:r>
          </a:p>
          <a:p>
            <a:r>
              <a:rPr lang="en-US" dirty="0" smtClean="0"/>
              <a:t>4 years of Language Arts (English)</a:t>
            </a:r>
          </a:p>
          <a:p>
            <a:r>
              <a:rPr lang="en-US" dirty="0" smtClean="0"/>
              <a:t>Language Arts Electives – Debate/Speech, communications/media, journalism</a:t>
            </a:r>
          </a:p>
          <a:p>
            <a:r>
              <a:rPr lang="en-US" dirty="0" smtClean="0"/>
              <a:t>3 years of a Foreign Language – your choice </a:t>
            </a:r>
          </a:p>
          <a:p>
            <a:endParaRPr lang="en-US" dirty="0" smtClean="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ENGINEEERING CONNECTIONS</a:t>
            </a:r>
            <a:endParaRPr lang="en-US" sz="3200" dirty="0"/>
          </a:p>
        </p:txBody>
      </p:sp>
      <p:sp>
        <p:nvSpPr>
          <p:cNvPr id="3" name="Content Placeholder 2"/>
          <p:cNvSpPr>
            <a:spLocks noGrp="1"/>
          </p:cNvSpPr>
          <p:nvPr>
            <p:ph idx="1"/>
          </p:nvPr>
        </p:nvSpPr>
        <p:spPr>
          <a:xfrm>
            <a:off x="386784" y="1044700"/>
            <a:ext cx="8460955" cy="3970330"/>
          </a:xfrm>
        </p:spPr>
        <p:txBody>
          <a:bodyPr>
            <a:normAutofit fontScale="77500" lnSpcReduction="20000"/>
          </a:bodyPr>
          <a:lstStyle/>
          <a:p>
            <a:r>
              <a:rPr lang="en-US" sz="1800" b="1" dirty="0"/>
              <a:t>Without shock absorbers, riding in a car would be both uncomfortable and dangerous! Not only do the shock absorbers create a comfortable ride by smoothing out bumps, but they also keep the tires on the road at all times. </a:t>
            </a:r>
          </a:p>
          <a:p>
            <a:endParaRPr lang="en-US" sz="1800" b="1" dirty="0"/>
          </a:p>
          <a:p>
            <a:r>
              <a:rPr lang="en-US" sz="1800" b="1" dirty="0"/>
              <a:t>But shock absorbers aren’t used only in cars. They also protect buildings from earthquakes and make landing gear safer for airplanes and spacecraft. </a:t>
            </a:r>
          </a:p>
          <a:p>
            <a:endParaRPr lang="en-US" sz="1800" b="1" dirty="0"/>
          </a:p>
          <a:p>
            <a:r>
              <a:rPr lang="en-US" sz="1800" b="1" dirty="0"/>
              <a:t>Shock absorbers are mechanical hydraulic devices. They use pressurized liquids to transfer energy from one type to another. </a:t>
            </a:r>
          </a:p>
          <a:p>
            <a:endParaRPr lang="en-US" sz="1800" b="1" dirty="0"/>
          </a:p>
          <a:p>
            <a:r>
              <a:rPr lang="en-US" sz="1800" b="1" dirty="0"/>
              <a:t>Shock absorbers dampen the effects of shock waves by converting the kinetic energy of the waves into heat energy that can be transferred into the hydraulic fluid. </a:t>
            </a:r>
          </a:p>
          <a:p>
            <a:endParaRPr lang="en-US" sz="1800" b="1" dirty="0"/>
          </a:p>
          <a:p>
            <a:r>
              <a:rPr lang="en-US" sz="1800" b="1" dirty="0"/>
              <a:t>They are usually made of a cylinder containing a piston and springs that move up and down as a result of the vibrations caused by the shock. </a:t>
            </a:r>
          </a:p>
          <a:p>
            <a:endParaRPr lang="en-US" sz="1800" b="1" dirty="0"/>
          </a:p>
          <a:p>
            <a:r>
              <a:rPr lang="en-US" sz="1800" b="1" dirty="0"/>
              <a:t>As the piston moves up and down, the hydraulic fluid is compressed and reduced, thereby transforming the “shocking” kinetic energy into thermal energy, which can be easily dissipated into the surrounding environment. </a:t>
            </a:r>
          </a:p>
          <a:p>
            <a:pPr marL="0" indent="0">
              <a:buNone/>
            </a:pPr>
            <a:endParaRPr lang="en-US" dirty="0"/>
          </a:p>
        </p:txBody>
      </p:sp>
    </p:spTree>
    <p:extLst>
      <p:ext uri="{BB962C8B-B14F-4D97-AF65-F5344CB8AC3E}">
        <p14:creationId xmlns:p14="http://schemas.microsoft.com/office/powerpoint/2010/main" val="1933614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On-screen Show (16:9)</PresentationFormat>
  <Paragraphs>89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DISCOVER E LET’S MAKE A DIFFERENCE </vt:lpstr>
      <vt:lpstr>INTRODUCTIONS</vt:lpstr>
      <vt:lpstr>WHAT IS ENGINEERING?</vt:lpstr>
      <vt:lpstr>TYPES OF ENGINEERING</vt:lpstr>
      <vt:lpstr>WHAT DOES AN ENGINEER DO?</vt:lpstr>
      <vt:lpstr>WHAT DOES AN ENGINEER DO?</vt:lpstr>
      <vt:lpstr>HOW MUCH DOES AN ENGINEER MAKE?</vt:lpstr>
      <vt:lpstr>WHAT DO I NEED TO DO?</vt:lpstr>
      <vt:lpstr>ENGINEEERING CONNECTIONS</vt:lpstr>
      <vt:lpstr>PROJECT – TOUCHDOWN</vt:lpstr>
      <vt:lpstr>PROJECT – TOUCHDOWN</vt:lpstr>
      <vt:lpstr>PROJECT – TOUCHDOWN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2020-02-06T01:39:15Z</dcterms:modified>
</cp:coreProperties>
</file>