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33"/>
  </p:notesMasterIdLst>
  <p:handoutMasterIdLst>
    <p:handoutMasterId r:id="rId34"/>
  </p:handoutMasterIdLst>
  <p:sldIdLst>
    <p:sldId id="366" r:id="rId5"/>
    <p:sldId id="367" r:id="rId6"/>
    <p:sldId id="368" r:id="rId7"/>
    <p:sldId id="369" r:id="rId8"/>
    <p:sldId id="370" r:id="rId9"/>
    <p:sldId id="371" r:id="rId10"/>
    <p:sldId id="372" r:id="rId11"/>
    <p:sldId id="394" r:id="rId12"/>
    <p:sldId id="393" r:id="rId13"/>
    <p:sldId id="373" r:id="rId14"/>
    <p:sldId id="374" r:id="rId15"/>
    <p:sldId id="375" r:id="rId16"/>
    <p:sldId id="376" r:id="rId17"/>
    <p:sldId id="377" r:id="rId18"/>
    <p:sldId id="378" r:id="rId19"/>
    <p:sldId id="382" r:id="rId20"/>
    <p:sldId id="380" r:id="rId21"/>
    <p:sldId id="381" r:id="rId22"/>
    <p:sldId id="395" r:id="rId23"/>
    <p:sldId id="342" r:id="rId24"/>
    <p:sldId id="354" r:id="rId25"/>
    <p:sldId id="358" r:id="rId26"/>
    <p:sldId id="383" r:id="rId27"/>
    <p:sldId id="357" r:id="rId28"/>
    <p:sldId id="355" r:id="rId29"/>
    <p:sldId id="360" r:id="rId30"/>
    <p:sldId id="361" r:id="rId31"/>
    <p:sldId id="3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3AE"/>
    <a:srgbClr val="9393FF"/>
    <a:srgbClr val="353537"/>
    <a:srgbClr val="33CC33"/>
    <a:srgbClr val="99FF33"/>
    <a:srgbClr val="6666FF"/>
    <a:srgbClr val="00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4" autoAdjust="0"/>
  </p:normalViewPr>
  <p:slideViewPr>
    <p:cSldViewPr>
      <p:cViewPr varScale="1">
        <p:scale>
          <a:sx n="88" d="100"/>
          <a:sy n="88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B318-DF23-4959-A928-09F8F60927E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31B8-F8C1-494E-A227-A89E02960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9DA7-CEE2-4154-8079-5BFBDE30009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70AA-A27C-4FFD-8213-5A7F4B4A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for the classroom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four slides highlight different engineering disciplines.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8D84F-7EAF-4D1A-8ACB-775BE51FB3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You could also highlight where you got your engineering degree.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AEB7E-981D-4B73-B4C4-8CF8C020D7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yourself. </a:t>
            </a:r>
          </a:p>
          <a:p>
            <a:r>
              <a:rPr lang="en-US" dirty="0"/>
              <a:t>Fill out this slide with your information.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background explanation of why we’re visiting with students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Overview of what an engineer is.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James Webb Telescope – can see farther, towards the origins of the universe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5G wireless communication technology – 20x faster cell reception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Ultraviolet Lithography – smaller and smarter microchips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World’s Largest Hydroelectric power plant on the Yangtze River, China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NASA Perseverance Rover landing and NASA Ingenuity (first space helicopter)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Gravitational Waves – LIGO in Richland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75374-6FDE-49C4-A09F-C2DB9FCCF0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and the next two slides show highlights of things engineers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progression of the telephone, which does a lot more than just make voice calls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the controlled demolition of the Kingdome in 2000. This was where the </a:t>
            </a:r>
            <a:r>
              <a:rPr lang="en-US" dirty="0" err="1"/>
              <a:t>Seahwaks</a:t>
            </a:r>
            <a:r>
              <a:rPr lang="en-US" dirty="0"/>
              <a:t>, Mariners, </a:t>
            </a:r>
            <a:r>
              <a:rPr lang="en-US" dirty="0" err="1"/>
              <a:t>SuperSonics</a:t>
            </a:r>
            <a:r>
              <a:rPr lang="en-US" dirty="0"/>
              <a:t>, and Sounders all played.  The Seahawks’ current stadium (Lumen Field) was built on this site after demolition was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B70AA-A27C-4FFD-8213-5A7F4B4ADA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300" y="541020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148E-79C4-42FE-9A53-5934FFBD60FD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2" y="5410201"/>
            <a:ext cx="51244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5410201"/>
            <a:ext cx="7725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2DA6-A6E4-4CB7-903C-2C1B1D27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40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4798-40EA-4407-BE57-E31181D8EA5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1A4B-B187-488C-93FD-5556AAAC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78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1BE6-6DC0-44BE-B8E7-1C60BE8EF7D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ADFE-D333-4CA2-A635-7F080D1D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2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9217" y="7191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2467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7E6A-7562-4013-A259-00CECC31986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70F1-D724-4360-9E9B-2FF37737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4EA1-ECEE-47F2-9665-D5BAC2AC5844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FEFC-16E0-4991-B796-5158B7B74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03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E31B-FCDD-4B7E-A9A7-9F69FA81676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E96B-B333-462B-A3B4-58CAFF6A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61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92EA-6F10-4919-A44C-3D9C710DD77F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D2D0-EFB4-45EF-A16D-A37E8A1F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03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AF59-D2B5-4101-82F8-661E0F10A329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2363-F0A1-4AEB-8351-E23EF6AD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71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2632-E537-4DCE-8FEF-59E0377B6FB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3C4C-8A86-4EE2-BCDF-2E4A03BC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81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RPS logo (vertical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58750"/>
            <a:ext cx="107526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RPS ppt banner bas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12192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WRPS ppt banner bas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6864"/>
            <a:ext cx="12192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D50D-74CC-4A6D-ADF4-8903497462B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6369-BBE0-4B76-84DB-982B558F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36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1B4C-8154-4125-BB39-80C2A33CABF6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E666-8DB7-45B4-9EE4-9895BB32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32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8D00-C807-47DF-AB14-F154BC564C5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06B-E2A8-4538-9857-A1B904EC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9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D9D5-FDD4-4C97-8477-CF5F871DFF07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0BD2-BE05-4E0C-9F45-E621DC86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58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0DB-9548-478F-9610-B146D8AF21A1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C714-55D8-4084-8CC8-6304A020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A65-9E1A-46BD-985B-23F5814334A2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36D6-5585-46C1-ABB2-38656EF5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50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6396-22B2-411D-B130-8A366B1A9815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8BAA-05CF-4C18-A93A-00B4D21F1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0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A12C-0F79-429F-AEAB-587E374F1F08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91C3-8935-4A35-9A86-7C3DEAFAF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32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9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9050" y="0"/>
            <a:ext cx="12056535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884" y="619126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0884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701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B04C2-809D-4DD4-AAD2-ACE23B45C30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884" y="5883276"/>
            <a:ext cx="623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417" y="5883276"/>
            <a:ext cx="770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99070-9E0E-43B2-BE8B-FACFA97E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7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png"/><Relationship Id="rId7" Type="http://schemas.openxmlformats.org/officeDocument/2006/relationships/hyperlink" Target="https://www.teachengineering.org/activities/view/cub_intro_lesson01_activity1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scovere.org/" TargetMode="External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KAlHW_rVM?feature=oembed" TargetMode="Externa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0C56C-15E4-7C46-EA53-D0127ED3C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2"/>
          <a:stretch/>
        </p:blipFill>
        <p:spPr bwMode="auto">
          <a:xfrm>
            <a:off x="960050" y="2165126"/>
            <a:ext cx="10271899" cy="25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2433639" y="100014"/>
            <a:ext cx="7781925" cy="839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7DCF9-50F1-45A9-B912-2329976E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8" y="1066800"/>
            <a:ext cx="6333847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2EFF-CAE8-4C22-B67A-B6AB9192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05" y="2597268"/>
            <a:ext cx="6333847" cy="3589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6AD2AE-4781-4ABE-B67E-179358ED8CD4}"/>
              </a:ext>
            </a:extLst>
          </p:cNvPr>
          <p:cNvSpPr txBox="1"/>
          <p:nvPr/>
        </p:nvSpPr>
        <p:spPr>
          <a:xfrm>
            <a:off x="6705600" y="1583868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https://youtu.be/31gFN3vP_0g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97164" y="5554663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Mechanical</a:t>
            </a:r>
          </a:p>
        </p:txBody>
      </p:sp>
      <p:sp>
        <p:nvSpPr>
          <p:cNvPr id="16389" name="Title 3"/>
          <p:cNvSpPr>
            <a:spLocks noGrp="1"/>
          </p:cNvSpPr>
          <p:nvPr>
            <p:ph type="title"/>
          </p:nvPr>
        </p:nvSpPr>
        <p:spPr>
          <a:xfrm>
            <a:off x="2697163" y="92076"/>
            <a:ext cx="7429500" cy="855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3076" name="Picture 4" descr="Kuka gains three new orders for assembly line conversions">
            <a:extLst>
              <a:ext uri="{FF2B5EF4-FFF2-40B4-BE49-F238E27FC236}">
                <a16:creationId xmlns:a16="http://schemas.microsoft.com/office/drawing/2014/main" id="{841E3B71-CF4F-4C96-8208-31024AEEE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3"/>
          <a:stretch/>
        </p:blipFill>
        <p:spPr bwMode="auto">
          <a:xfrm>
            <a:off x="6705600" y="1828800"/>
            <a:ext cx="4689211" cy="44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Should You Expect from a Mechanical Engineer? | Austin Nichols">
            <a:extLst>
              <a:ext uri="{FF2B5EF4-FFF2-40B4-BE49-F238E27FC236}">
                <a16:creationId xmlns:a16="http://schemas.microsoft.com/office/drawing/2014/main" id="{89C9717C-5D42-4C43-9AC3-B862D7084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" y="1219200"/>
            <a:ext cx="6550289" cy="36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en_Gate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ridge 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77382"/>
            <a:ext cx="48958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78739" y="2008188"/>
            <a:ext cx="2149475" cy="461962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Civil</a:t>
            </a:r>
          </a:p>
        </p:txBody>
      </p:sp>
      <p:sp>
        <p:nvSpPr>
          <p:cNvPr id="17413" name="Title 2"/>
          <p:cNvSpPr>
            <a:spLocks noGrp="1"/>
          </p:cNvSpPr>
          <p:nvPr>
            <p:ph type="title"/>
          </p:nvPr>
        </p:nvSpPr>
        <p:spPr>
          <a:xfrm>
            <a:off x="2687638" y="107950"/>
            <a:ext cx="7429500" cy="768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il refi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45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832726" y="1152526"/>
            <a:ext cx="2149475" cy="461963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Chemical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2590800" y="115888"/>
            <a:ext cx="7429500" cy="736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69844"/>
            <a:ext cx="4448111" cy="29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276600" y="5715000"/>
            <a:ext cx="4648200" cy="461665"/>
          </a:xfrm>
          <a:prstGeom prst="rect">
            <a:avLst/>
          </a:prstGeom>
          <a:solidFill>
            <a:srgbClr val="99FF66">
              <a:alpha val="38823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prstClr val="white"/>
                </a:solidFill>
                <a:latin typeface="Aharoni" pitchFamily="2" charset="0"/>
                <a:cs typeface="Aharoni" pitchFamily="2" charset="0"/>
              </a:rPr>
              <a:t>Electrical / Computer Science</a:t>
            </a:r>
          </a:p>
        </p:txBody>
      </p:sp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2686050" y="109539"/>
            <a:ext cx="74295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engineering</a:t>
            </a:r>
          </a:p>
        </p:txBody>
      </p:sp>
      <p:pic>
        <p:nvPicPr>
          <p:cNvPr id="4106" name="Picture 10" descr="Details: Electrical and Computer Engineering, Master&amp;#39;s">
            <a:extLst>
              <a:ext uri="{FF2B5EF4-FFF2-40B4-BE49-F238E27FC236}">
                <a16:creationId xmlns:a16="http://schemas.microsoft.com/office/drawing/2014/main" id="{A427D471-45EA-4E11-AAD8-9E66308B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6" y="1762964"/>
            <a:ext cx="5183043" cy="38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ixbt.com/mainboard/gigabyte/890fxa-ud7/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5587"/>
            <a:ext cx="3276600" cy="24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Microsoft Xbox Series X 1TB Console Black RRT-00001 - Best Buy">
            <a:extLst>
              <a:ext uri="{FF2B5EF4-FFF2-40B4-BE49-F238E27FC236}">
                <a16:creationId xmlns:a16="http://schemas.microsoft.com/office/drawing/2014/main" id="{E0B4A493-0416-481F-832F-421349F0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789649"/>
            <a:ext cx="2284412" cy="27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BA9831B-DB8D-4CE2-875D-8FA873753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0666"/>
          <a:stretch/>
        </p:blipFill>
        <p:spPr bwMode="auto">
          <a:xfrm>
            <a:off x="9601200" y="1143000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13025" y="185739"/>
            <a:ext cx="7429500" cy="727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Types of engineering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59013" y="1217613"/>
          <a:ext cx="7567611" cy="333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 Few More Types of Engineers</a:t>
                      </a:r>
                    </a:p>
                  </a:txBody>
                  <a:tcPr marL="91442" marR="91442"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Computer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Environmental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Geotechnical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Aerospace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Audio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Agricultural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Biological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Biomedical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Biochemical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Ceramic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Materials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Geological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Process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Industrial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Manufacturing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Mining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Nuclear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Petroleum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Controls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Systems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Optical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Structural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Corrosion</a:t>
                      </a: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Water Resources</a:t>
                      </a: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15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703763"/>
            <a:ext cx="16383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6" y="4860926"/>
            <a:ext cx="1636713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826000"/>
            <a:ext cx="16700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4656138"/>
            <a:ext cx="16589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71738" y="36514"/>
            <a:ext cx="7720012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Famous engineers – To Name a Few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057274"/>
            <a:ext cx="10744200" cy="5267325"/>
          </a:xfrm>
        </p:spPr>
        <p:txBody>
          <a:bodyPr/>
          <a:lstStyle/>
          <a:p>
            <a:pPr eaLnBrk="1" hangingPunct="1"/>
            <a:r>
              <a:rPr lang="en-US" altLang="en-US" dirty="0"/>
              <a:t>Kayla Barron – Systems Engineer from Richland High School</a:t>
            </a:r>
          </a:p>
          <a:p>
            <a:pPr lvl="1" eaLnBrk="1" hangingPunct="1"/>
            <a:r>
              <a:rPr lang="en-US" altLang="en-US" dirty="0"/>
              <a:t>NASA Astronaut</a:t>
            </a:r>
          </a:p>
          <a:p>
            <a:pPr lvl="1" eaLnBrk="1" hangingPunct="1"/>
            <a:r>
              <a:rPr lang="en-US" altLang="en-US" dirty="0"/>
              <a:t>flew Nov 10</a:t>
            </a:r>
            <a:r>
              <a:rPr lang="en-US" altLang="en-US" baseline="30000" dirty="0"/>
              <a:t>th</a:t>
            </a:r>
            <a:r>
              <a:rPr lang="en-US" altLang="en-US" dirty="0"/>
              <a:t> 2021 on SpaceX Dragon, 176 days in space</a:t>
            </a:r>
          </a:p>
          <a:p>
            <a:pPr marL="0" indent="0" eaLnBrk="1" hangingPunct="1">
              <a:buNone/>
            </a:pPr>
            <a:endParaRPr lang="en-US" altLang="en-US" sz="1200" dirty="0"/>
          </a:p>
          <a:p>
            <a:pPr eaLnBrk="1" hangingPunct="1"/>
            <a:r>
              <a:rPr lang="en-US" altLang="en-US" dirty="0"/>
              <a:t>Jeff Bezos – Electrical Engineering/Computer Science</a:t>
            </a:r>
          </a:p>
          <a:p>
            <a:pPr lvl="1" eaLnBrk="1" hangingPunct="1"/>
            <a:r>
              <a:rPr lang="en-US" altLang="en-US" dirty="0"/>
              <a:t>Amazon, Blue Origin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Larry Page – Computer Science</a:t>
            </a:r>
          </a:p>
          <a:p>
            <a:pPr lvl="1" eaLnBrk="1" hangingPunct="1"/>
            <a:r>
              <a:rPr lang="en-US" altLang="en-US" dirty="0"/>
              <a:t>Google co-founder</a:t>
            </a:r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dirty="0"/>
              <a:t>Elon Musk – Physics/Econ, Coding</a:t>
            </a:r>
          </a:p>
          <a:p>
            <a:pPr lvl="1" eaLnBrk="1" hangingPunct="1"/>
            <a:r>
              <a:rPr lang="en-US" altLang="en-US" dirty="0"/>
              <a:t>Tesla, SpaceX, The Boring Company, </a:t>
            </a:r>
            <a:r>
              <a:rPr lang="en-US" altLang="en-US" dirty="0" err="1"/>
              <a:t>Neuralink</a:t>
            </a:r>
            <a:r>
              <a:rPr lang="en-US" altLang="en-US"/>
              <a:t>, Twitter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371DA4-0DC9-43AC-8B2D-219D827F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13" y="1057274"/>
            <a:ext cx="172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rry Page Leaves Google And How A Tragic Death Inspired Two 25-Year-Old  Entrepreneurs | Today's Top 12 Stories">
            <a:extLst>
              <a:ext uri="{FF2B5EF4-FFF2-40B4-BE49-F238E27FC236}">
                <a16:creationId xmlns:a16="http://schemas.microsoft.com/office/drawing/2014/main" id="{15B01E80-F49A-4706-AA66-3251493F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1" y="3886200"/>
            <a:ext cx="245327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eff Bezos - IMDb">
            <a:extLst>
              <a:ext uri="{FF2B5EF4-FFF2-40B4-BE49-F238E27FC236}">
                <a16:creationId xmlns:a16="http://schemas.microsoft.com/office/drawing/2014/main" id="{4FC9A961-FFDC-490E-8809-DEC3AC3A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13" y="2269208"/>
            <a:ext cx="1574800" cy="2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on Musk - Wikipedia">
            <a:extLst>
              <a:ext uri="{FF2B5EF4-FFF2-40B4-BE49-F238E27FC236}">
                <a16:creationId xmlns:a16="http://schemas.microsoft.com/office/drawing/2014/main" id="{7B773423-00A3-49C3-9A59-A498C0DC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1" y="4499744"/>
            <a:ext cx="1585173" cy="20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625725" y="141288"/>
            <a:ext cx="74295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Is Engineering For You?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3613"/>
          </a:xfrm>
        </p:spPr>
        <p:txBody>
          <a:bodyPr/>
          <a:lstStyle/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like to build with Legos?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ask questions about how things work?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fun experimenting to see what happens when you cook?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wonder what makes something work, like a plane?</a:t>
            </a:r>
          </a:p>
          <a:p>
            <a:pPr eaLnBrk="1" hangingPunct="1"/>
            <a:r>
              <a:rPr lang="en-US" altLang="en-US" sz="2100">
                <a:cs typeface="Arial" panose="020B0604020202020204" pitchFamily="34" charset="0"/>
              </a:rPr>
              <a:t>Do you have an interest or knowledge in math and science?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291014"/>
            <a:ext cx="29194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530726"/>
            <a:ext cx="37893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 rot="-877054">
            <a:off x="8358189" y="993776"/>
            <a:ext cx="167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993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YES!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424113" y="25400"/>
            <a:ext cx="8031162" cy="1055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How do I become an engineer?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25675" y="968376"/>
            <a:ext cx="8229600" cy="3502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cs typeface="Arial" pitchFamily="34" charset="0"/>
              </a:rPr>
              <a:t>If you like math, science, and figuring out how things work, you are on your way to becoming an engineer! 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Be curious!!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Take math and science classes in high school and study hard!</a:t>
            </a:r>
          </a:p>
          <a:p>
            <a:pPr marL="571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>
                <a:cs typeface="Arial" pitchFamily="34" charset="0"/>
              </a:rPr>
              <a:t>Go to college and get your degree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/>
          <a:stretch>
            <a:fillRect/>
          </a:stretch>
        </p:blipFill>
        <p:spPr bwMode="auto">
          <a:xfrm>
            <a:off x="1736726" y="4552950"/>
            <a:ext cx="27098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6" y="4538664"/>
            <a:ext cx="28114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4784726" y="6248401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Washington State University</a:t>
            </a:r>
          </a:p>
        </p:txBody>
      </p:sp>
      <p:sp>
        <p:nvSpPr>
          <p:cNvPr id="25607" name="TextBox 14"/>
          <p:cNvSpPr txBox="1">
            <a:spLocks noChangeArrowheads="1"/>
          </p:cNvSpPr>
          <p:nvPr/>
        </p:nvSpPr>
        <p:spPr bwMode="auto">
          <a:xfrm>
            <a:off x="2636839" y="6248401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Gonzaga</a:t>
            </a:r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538664"/>
            <a:ext cx="25733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7904163" y="6248401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400">
                <a:solidFill>
                  <a:prstClr val="white"/>
                </a:solidFill>
                <a:latin typeface="Arial" panose="020B0604020202020204" pitchFamily="34" charset="0"/>
              </a:rPr>
              <a:t>University of Washington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DD91-EA98-5748-D74E-1D3FB919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9905999" cy="676882"/>
          </a:xfrm>
        </p:spPr>
        <p:txBody>
          <a:bodyPr/>
          <a:lstStyle/>
          <a:p>
            <a:r>
              <a:rPr lang="en-US" dirty="0"/>
              <a:t>Opportunities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1CB-43B1-44FB-BBE6-D762D31D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95840"/>
            <a:ext cx="10591800" cy="5276397"/>
          </a:xfrm>
        </p:spPr>
        <p:txBody>
          <a:bodyPr/>
          <a:lstStyle/>
          <a:p>
            <a:r>
              <a:rPr lang="en-US" dirty="0"/>
              <a:t>All-girl Tri-Cities group of 4</a:t>
            </a:r>
            <a:r>
              <a:rPr lang="en-US" baseline="30000" dirty="0"/>
              <a:t>th</a:t>
            </a:r>
            <a:r>
              <a:rPr lang="en-US" dirty="0"/>
              <a:t>-6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  <a:br>
              <a:rPr lang="en-US" dirty="0"/>
            </a:br>
            <a:r>
              <a:rPr lang="en-US" dirty="0"/>
              <a:t>	on way to World Championships in FIRST Lego League Championship in 2023</a:t>
            </a:r>
          </a:p>
          <a:p>
            <a:r>
              <a:rPr lang="en-US" dirty="0"/>
              <a:t>they built a solar panel cleaning robot called "Roof Rover" out of Legos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C986-0B80-0497-F24F-F81A835A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6369-BBE0-4B76-84DB-982B558F15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32DEC-F42C-C4EF-C48E-01BC5F12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797176"/>
            <a:ext cx="6962775" cy="30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9B77D-953B-4887-3740-3430EF08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26" y="5953919"/>
            <a:ext cx="4705350" cy="447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3C73F-CB40-DCC4-5781-C0374809F88F}"/>
              </a:ext>
            </a:extLst>
          </p:cNvPr>
          <p:cNvSpPr txBox="1"/>
          <p:nvPr/>
        </p:nvSpPr>
        <p:spPr>
          <a:xfrm>
            <a:off x="7964261" y="2796838"/>
            <a:ext cx="4238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4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Kaitlyn Gibson,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White Bluffs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5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 Emily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Krahenbuhl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Orchard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5</a:t>
            </a:r>
            <a:r>
              <a:rPr lang="en-US" sz="2000" b="1" baseline="30000" dirty="0">
                <a:solidFill>
                  <a:schemeClr val="bg1"/>
                </a:solidFill>
                <a:latin typeface="Titillium Web" panose="020B0604020202020204" pitchFamily="2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 grader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Bianca Zink,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tillium Web" panose="00000500000000000000" pitchFamily="2" charset="0"/>
              </a:rPr>
              <a:t>	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Lewis and Clark Elementary</a:t>
            </a:r>
          </a:p>
          <a:p>
            <a:endParaRPr lang="en-US" sz="1400" b="1" i="0" dirty="0">
              <a:solidFill>
                <a:schemeClr val="bg1"/>
              </a:solidFill>
              <a:effectLst/>
              <a:latin typeface="Titillium Web" panose="020B0604020202020204" pitchFamily="2" charset="0"/>
            </a:endParaRP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6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graders </a:t>
            </a:r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Aditri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Prasad, </a:t>
            </a:r>
          </a:p>
          <a:p>
            <a:r>
              <a:rPr lang="en-US" sz="2000" b="1" i="0" dirty="0" err="1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Samviti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 Prasad, and Lucy Cramer </a:t>
            </a:r>
          </a:p>
          <a:p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Titillium Web" panose="020B0604020202020204" pitchFamily="2" charset="0"/>
              </a:rPr>
              <a:t>Enterprise Middle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  <a:t>School</a:t>
            </a:r>
            <a:br>
              <a:rPr lang="en-US" sz="2000" b="1" i="0" dirty="0">
                <a:solidFill>
                  <a:schemeClr val="bg1"/>
                </a:solidFill>
                <a:effectLst/>
                <a:latin typeface="Titillium Web" panose="020B0604020202020204" pitchFamily="2" charset="0"/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78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781300" y="-22225"/>
            <a:ext cx="7429500" cy="1057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A little bit about us…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7DDEF1-752A-E1C6-7428-E427277E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07341"/>
            <a:ext cx="8229600" cy="36941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engineer (e.g., chemical engineer)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because…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Project -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E5332E-76F9-BC13-5F7A-0BE2CB5C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4125191" cy="30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059B5CC-FBDB-7965-7CFE-84C96A531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0208"/>
            <a:ext cx="4125191" cy="32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47C559B-D313-4A39-AFDA-051C323FDD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15220"/>
          <a:stretch/>
        </p:blipFill>
        <p:spPr bwMode="auto">
          <a:xfrm>
            <a:off x="685800" y="4561834"/>
            <a:ext cx="3109046" cy="20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H9177294\Local Settings\Temporary Internet Files\Content.IE5\LLPLDHCI\MC900319960[1].wmf">
            <a:extLst>
              <a:ext uri="{FF2B5EF4-FFF2-40B4-BE49-F238E27FC236}">
                <a16:creationId xmlns:a16="http://schemas.microsoft.com/office/drawing/2014/main" id="{1AA74A80-A7D5-86D0-5559-78CF93B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323667" cy="21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uu.edu/cose/ie/engineeringweek/images/engineering_w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1"/>
            <a:ext cx="3810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2665413" y="68263"/>
            <a:ext cx="7429500" cy="976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5400676"/>
            <a:ext cx="8229600" cy="7080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/>
              <a:t>Safe Landing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655888" y="195264"/>
            <a:ext cx="7429500" cy="744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Air Drops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201" y="989014"/>
            <a:ext cx="8335963" cy="37988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When people need food, medicine and life-saving supplies in areas that are hard to reach, they must be air dropped.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Air drops are typically used to deliver supplies after a natural disaster or during a war.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Engineers have to make sure the supplies land safely no matter what height they fall from. 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9673">
            <a:off x="1822450" y="4495800"/>
            <a:ext cx="3271838" cy="1816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454">
            <a:off x="4860926" y="4633914"/>
            <a:ext cx="3471863" cy="1565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9" y="3811588"/>
            <a:ext cx="1851025" cy="2811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630488" y="111126"/>
            <a:ext cx="7429500" cy="830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Safe Landing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82764" y="1139825"/>
            <a:ext cx="8618537" cy="2419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A safe landing requires the to parachute be fully opened to slow the container down as much as possible.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The parachute increases the air resistance to slow down the descent rate of the falling container.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The larger the surface area = more resistance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/>
          <a:srcRect l="2389" t="94" r="2304" b="5032"/>
          <a:stretch/>
        </p:blipFill>
        <p:spPr bwMode="auto">
          <a:xfrm>
            <a:off x="7966076" y="3457576"/>
            <a:ext cx="2449513" cy="3135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6" t="4381" r="2186" b="7772"/>
          <a:stretch/>
        </p:blipFill>
        <p:spPr>
          <a:xfrm>
            <a:off x="1636714" y="3559175"/>
            <a:ext cx="3182937" cy="1620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243" b="12566"/>
          <a:stretch/>
        </p:blipFill>
        <p:spPr>
          <a:xfrm>
            <a:off x="4187825" y="4786314"/>
            <a:ext cx="3676650" cy="180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684463" y="98425"/>
            <a:ext cx="7429500" cy="78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Safe Landing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782764" y="1139826"/>
            <a:ext cx="8618537" cy="23336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Air drops use shock absorbers to lessen the impact upon landing.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Humans have built in shock absorbers too! Your knees and back bend when you land to absorb some of the impact.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/>
          <a:srcRect l="4494" r="31387" b="17816"/>
          <a:stretch/>
        </p:blipFill>
        <p:spPr bwMode="auto">
          <a:xfrm>
            <a:off x="2505076" y="4114801"/>
            <a:ext cx="3311525" cy="141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99276" y="4121151"/>
            <a:ext cx="3311525" cy="140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091239" y="4503739"/>
            <a:ext cx="617537" cy="5857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36838" y="92076"/>
            <a:ext cx="7429500" cy="804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Safe Landing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139825"/>
            <a:ext cx="4370388" cy="5003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heavier the object being dropped is the larger the parachute needs to be to balance the force of gravity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Shock absorbers can stabilize the container and protect the contents.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We will create our own parachutes and test out an air drop. 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2114551"/>
            <a:ext cx="3509963" cy="25320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78113" y="161926"/>
            <a:ext cx="7429500" cy="7350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Safe Landing – Task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1981200" y="1139826"/>
            <a:ext cx="5037138" cy="4906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Split into groups of 3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Each group will get 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1 paper cup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Two straws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1 plastic bag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1 index card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Select one “runner” to get additional supplies (string and tape) from the volunteers.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476376"/>
            <a:ext cx="272573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673350" y="117476"/>
            <a:ext cx="7429500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Safe Landing – Task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1981200" y="1139826"/>
            <a:ext cx="5727700" cy="42529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Goal: Design and build a set up to drop a cup with a ping pong ball inside so the ball does not fall out.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</a:rPr>
              <a:t>3 feet is the goal.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</a:rPr>
              <a:t>How high can you go?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The cup can not be covered to keep the ball inside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Get creative!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5199" r="6230" b="9752"/>
          <a:stretch>
            <a:fillRect/>
          </a:stretch>
        </p:blipFill>
        <p:spPr bwMode="auto">
          <a:xfrm>
            <a:off x="8296275" y="1743076"/>
            <a:ext cx="2038350" cy="3382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25738" y="1"/>
            <a:ext cx="7080250" cy="1012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Safe Landing –Review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139825"/>
            <a:ext cx="8229600" cy="2419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Which materials helped soften the cup’s landing – acted as a shock absorber?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How did you create a parachute to slow the containers fall?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How did you make sure the cup didn’t tip over?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057399" y="314645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our local sponsors and the teachers for helping with Engineers Week!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" y="3182931"/>
            <a:ext cx="2286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entral Plateau Cleanup Company - Hanford Site">
            <a:extLst>
              <a:ext uri="{FF2B5EF4-FFF2-40B4-BE49-F238E27FC236}">
                <a16:creationId xmlns:a16="http://schemas.microsoft.com/office/drawing/2014/main" id="{22257386-AFF0-44C1-B338-F0067AFD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3" y="4882166"/>
            <a:ext cx="2982953" cy="10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78856"/>
            <a:ext cx="1571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7280" r="9617" b="7270"/>
          <a:stretch/>
        </p:blipFill>
        <p:spPr bwMode="auto">
          <a:xfrm>
            <a:off x="7338601" y="4810294"/>
            <a:ext cx="234977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1866899" y="6135857"/>
            <a:ext cx="8458200" cy="6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For more information, please visit </a:t>
            </a:r>
            <a:r>
              <a:rPr lang="en-US" altLang="en-US" sz="1800" dirty="0">
                <a:latin typeface="Arial" panose="020B0604020202020204" pitchFamily="34" charset="0"/>
                <a:hlinkClick r:id="rId6"/>
              </a:rPr>
              <a:t>www.DiscoverE.org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Activity instructions adapted from </a:t>
            </a:r>
            <a:r>
              <a:rPr lang="en-US" altLang="en-US" sz="1800" dirty="0">
                <a:latin typeface="Arial" panose="020B0604020202020204" pitchFamily="34" charset="0"/>
                <a:hlinkClick r:id="rId7"/>
              </a:rPr>
              <a:t>teachengineering.org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028" name="Picture 4" descr="Hanford Mission Integration Solutions | LinkedIn">
            <a:extLst>
              <a:ext uri="{FF2B5EF4-FFF2-40B4-BE49-F238E27FC236}">
                <a16:creationId xmlns:a16="http://schemas.microsoft.com/office/drawing/2014/main" id="{3D12D2F8-CA39-4C19-9896-94E3BC666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14045"/>
          <a:stretch/>
        </p:blipFill>
        <p:spPr bwMode="auto">
          <a:xfrm>
            <a:off x="8589934" y="2928096"/>
            <a:ext cx="3089329" cy="10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6605FF-2C58-BB34-D612-5F2A011CFC43}"/>
              </a:ext>
            </a:extLst>
          </p:cNvPr>
          <p:cNvGrpSpPr/>
          <p:nvPr/>
        </p:nvGrpSpPr>
        <p:grpSpPr>
          <a:xfrm>
            <a:off x="7850591" y="1688360"/>
            <a:ext cx="3302165" cy="846772"/>
            <a:chOff x="4290849" y="1779906"/>
            <a:chExt cx="3302165" cy="846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69AAD8-6999-448F-B587-2A9270E496AE}"/>
                </a:ext>
              </a:extLst>
            </p:cNvPr>
            <p:cNvSpPr/>
            <p:nvPr/>
          </p:nvSpPr>
          <p:spPr>
            <a:xfrm>
              <a:off x="4290849" y="1779906"/>
              <a:ext cx="3302165" cy="8467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5646EF4-CEC1-DB51-5C7C-27823467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337" y="1827266"/>
              <a:ext cx="3151187" cy="7488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3F9D04A-ADBB-1134-179F-DC273929DE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2" t="1601" b="4513"/>
          <a:stretch/>
        </p:blipFill>
        <p:spPr>
          <a:xfrm>
            <a:off x="1358457" y="1796766"/>
            <a:ext cx="2982954" cy="821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928CE-5E30-5A0A-CBCB-5CB82E34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0" y="1733812"/>
            <a:ext cx="4433470" cy="32751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1371600" y="1555195"/>
            <a:ext cx="99059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Engineers from all over the area have come together to talk about what they do. Some design buildings, robots, or roads; others work with chemicals; and still others work locally at Hanford or in the Tri-Cities.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In the Tri-Cities area, engineers are inventing, designing, and building instruments that help people do their jobs better and safer.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dirty="0">
              <a:solidFill>
                <a:prstClr val="white">
                  <a:lumMod val="9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590800" y="4760933"/>
            <a:ext cx="64764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anyone who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82FFF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engineer?</a:t>
            </a:r>
            <a:endParaRPr lang="en-US" altLang="en-US" sz="3600" b="1" dirty="0">
              <a:solidFill>
                <a:srgbClr val="82FFF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2446339" y="-20638"/>
            <a:ext cx="7945437" cy="10477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National Engineers Week 2023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543175" y="0"/>
            <a:ext cx="7429500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is an engineer?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23304" y="914400"/>
            <a:ext cx="5968295" cy="38592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turn ideas into products that we all use everyday.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involved in almost everything we see.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apply knowledge of math, science, and technology.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are curious and like to solve problems.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can be girls or boys.</a:t>
            </a:r>
          </a:p>
        </p:txBody>
      </p:sp>
      <p:pic>
        <p:nvPicPr>
          <p:cNvPr id="1028" name="Picture 4" descr="NASA powers up Ingenuity Mars helicopter in space for the 1st time | Space">
            <a:extLst>
              <a:ext uri="{FF2B5EF4-FFF2-40B4-BE49-F238E27FC236}">
                <a16:creationId xmlns:a16="http://schemas.microsoft.com/office/drawing/2014/main" id="{D8CDD40B-7FB9-4531-8AAB-89B8B25FD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32" r="114"/>
          <a:stretch/>
        </p:blipFill>
        <p:spPr bwMode="auto">
          <a:xfrm>
            <a:off x="7989751" y="4330130"/>
            <a:ext cx="4102714" cy="22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V for dummies – Bits&amp;amp;Chips">
            <a:extLst>
              <a:ext uri="{FF2B5EF4-FFF2-40B4-BE49-F238E27FC236}">
                <a16:creationId xmlns:a16="http://schemas.microsoft.com/office/drawing/2014/main" id="{A97D249E-EC2D-48E6-84A2-65A3AE99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35" y="4038600"/>
            <a:ext cx="192840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5G Wireless Technology and How it Works? - GeeksforGeeks">
            <a:extLst>
              <a:ext uri="{FF2B5EF4-FFF2-40B4-BE49-F238E27FC236}">
                <a16:creationId xmlns:a16="http://schemas.microsoft.com/office/drawing/2014/main" id="{FCDD16ED-D63B-4B4E-AFCA-B58AA22B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5047688"/>
            <a:ext cx="2923770" cy="15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: Hydropower Power Plant. The &amp;quot; Three Gorges Dam Project &amp;quot; is the... |  Download Scientific Diagram">
            <a:extLst>
              <a:ext uri="{FF2B5EF4-FFF2-40B4-BE49-F238E27FC236}">
                <a16:creationId xmlns:a16="http://schemas.microsoft.com/office/drawing/2014/main" id="{C07BD43F-6D99-44DB-B405-76BDA2CC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28" y="4038600"/>
            <a:ext cx="26546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Do Gravitational Waves Sound Like? - The Atlantic">
            <a:extLst>
              <a:ext uri="{FF2B5EF4-FFF2-40B4-BE49-F238E27FC236}">
                <a16:creationId xmlns:a16="http://schemas.microsoft.com/office/drawing/2014/main" id="{B4B961CD-E809-48DC-A83E-F488A7D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2298575"/>
            <a:ext cx="3311293" cy="18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ubble&amp;#39;s enormous, ambitious successor is poised to change our  understanding of the universe | Salon.com">
            <a:extLst>
              <a:ext uri="{FF2B5EF4-FFF2-40B4-BE49-F238E27FC236}">
                <a16:creationId xmlns:a16="http://schemas.microsoft.com/office/drawing/2014/main" id="{BC65F15F-29AE-44E8-8123-19C19B5A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" y="2895600"/>
            <a:ext cx="2932761" cy="1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2"/>
          <p:cNvSpPr>
            <a:spLocks noGrp="1"/>
          </p:cNvSpPr>
          <p:nvPr>
            <p:ph type="title"/>
          </p:nvPr>
        </p:nvSpPr>
        <p:spPr>
          <a:xfrm>
            <a:off x="2570163" y="-11113"/>
            <a:ext cx="7429500" cy="9429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989264" y="1016001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>
                <a:solidFill>
                  <a:srgbClr val="F89F56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Build Things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9" y="1831975"/>
            <a:ext cx="72612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2593975" y="85726"/>
            <a:ext cx="74295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652714" y="866776"/>
            <a:ext cx="6213475" cy="6461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chemeClr val="accent4">
                    <a:lumMod val="75000"/>
                  </a:schemeClr>
                </a:solidFill>
                <a:latin typeface="MS PMincho" pitchFamily="18" charset="-128"/>
                <a:ea typeface="MS PMincho" pitchFamily="18" charset="-128"/>
                <a:cs typeface="Arial" panose="020B0604020202020204" pitchFamily="34" charset="0"/>
              </a:rPr>
              <a:t>Improve Things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23570"/>
          <a:stretch>
            <a:fillRect/>
          </a:stretch>
        </p:blipFill>
        <p:spPr bwMode="auto">
          <a:xfrm>
            <a:off x="1762125" y="1357889"/>
            <a:ext cx="19319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747836" y="3232727"/>
            <a:ext cx="202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1876 – First phone call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308726" y="3343275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1930s</a:t>
            </a:r>
          </a:p>
        </p:txBody>
      </p:sp>
      <p:pic>
        <p:nvPicPr>
          <p:cNvPr id="1434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1703388"/>
            <a:ext cx="179387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8497889" y="3460750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1960s</a:t>
            </a:r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8" y="3916362"/>
            <a:ext cx="1803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2246386" y="6319837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1980s</a:t>
            </a:r>
          </a:p>
        </p:txBody>
      </p:sp>
      <p:pic>
        <p:nvPicPr>
          <p:cNvPr id="1434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7" y="4667249"/>
            <a:ext cx="1908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253672" y="597217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1990s</a:t>
            </a:r>
          </a:p>
        </p:txBody>
      </p:sp>
      <p:pic>
        <p:nvPicPr>
          <p:cNvPr id="1434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64" y="4700587"/>
            <a:ext cx="17240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6372064" y="604678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2000s</a:t>
            </a:r>
          </a:p>
        </p:txBody>
      </p:sp>
      <p:pic>
        <p:nvPicPr>
          <p:cNvPr id="1435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1454150"/>
            <a:ext cx="1457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4397375" y="38306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1904</a:t>
            </a:r>
          </a:p>
        </p:txBody>
      </p:sp>
      <p:pic>
        <p:nvPicPr>
          <p:cNvPr id="1435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0" y="4261282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1846263"/>
            <a:ext cx="2008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15"/>
          <p:cNvSpPr txBox="1">
            <a:spLocks noChangeArrowheads="1"/>
          </p:cNvSpPr>
          <p:nvPr/>
        </p:nvSpPr>
        <p:spPr bwMode="auto">
          <a:xfrm>
            <a:off x="8563697" y="6118656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pic>
        <p:nvPicPr>
          <p:cNvPr id="5" name="Picture 18" descr="king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4" y="1066800"/>
            <a:ext cx="55673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4" descr="king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>
            <a:fillRect/>
          </a:stretch>
        </p:blipFill>
        <p:spPr bwMode="auto">
          <a:xfrm>
            <a:off x="284330" y="4475202"/>
            <a:ext cx="3101302" cy="205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48FAD-60E7-86CE-5156-F807198133D1}"/>
              </a:ext>
            </a:extLst>
          </p:cNvPr>
          <p:cNvGrpSpPr/>
          <p:nvPr/>
        </p:nvGrpSpPr>
        <p:grpSpPr>
          <a:xfrm>
            <a:off x="4572000" y="3429000"/>
            <a:ext cx="3884505" cy="3177464"/>
            <a:chOff x="4420786" y="2052503"/>
            <a:chExt cx="5154615" cy="4497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A9608-5E95-3DFA-9611-D8D9141C6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0786" y="2052503"/>
              <a:ext cx="5154613" cy="1200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504D21-4B30-2F22-32E7-AE0EC255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0789" y="3252654"/>
              <a:ext cx="5154612" cy="15708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4E7917-5146-F2C7-ECD2-0211C5D72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0787" y="4823547"/>
              <a:ext cx="5154613" cy="17262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A014A9-0F39-B7C3-B929-D2322ABED3DA}"/>
              </a:ext>
            </a:extLst>
          </p:cNvPr>
          <p:cNvGrpSpPr/>
          <p:nvPr/>
        </p:nvGrpSpPr>
        <p:grpSpPr>
          <a:xfrm>
            <a:off x="8576708" y="1198986"/>
            <a:ext cx="2915759" cy="5307966"/>
            <a:chOff x="-1929483" y="1074839"/>
            <a:chExt cx="2915759" cy="53079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51C15B-8789-925B-B039-EFA423238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929483" y="1074839"/>
              <a:ext cx="2909527" cy="10373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1568DF-CF93-03E6-EAE4-AC633CD23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926367" y="2096367"/>
              <a:ext cx="2909527" cy="11157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DCAE73-ABD2-C2EF-F8B3-7FD639B6D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909323" y="3212105"/>
              <a:ext cx="2895599" cy="104019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613F6C-B467-0C42-8B94-00FE9019A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09323" y="4252303"/>
              <a:ext cx="2892483" cy="10998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AC1098-00B2-9010-3C3E-DDD89D758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909323" y="5334851"/>
              <a:ext cx="2892483" cy="1047954"/>
            </a:xfrm>
            <a:prstGeom prst="rect">
              <a:avLst/>
            </a:prstGeom>
          </p:spPr>
        </p:pic>
      </p:grp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828866" y="1366673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605088" y="73025"/>
            <a:ext cx="7429500" cy="890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What do engineers do?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0782" y="984395"/>
            <a:ext cx="2618336" cy="177509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00"/>
                </a:solidFill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Demolish Things</a:t>
            </a:r>
          </a:p>
        </p:txBody>
      </p:sp>
      <p:pic>
        <p:nvPicPr>
          <p:cNvPr id="2" name="Online Media 1" title="I-90 Snoqualmie rock blasting montage">
            <a:hlinkClick r:id="" action="ppaction://media"/>
            <a:extLst>
              <a:ext uri="{FF2B5EF4-FFF2-40B4-BE49-F238E27FC236}">
                <a16:creationId xmlns:a16="http://schemas.microsoft.com/office/drawing/2014/main" id="{68781631-C85D-CC42-FFC2-D5A303B0B9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8400" y="1244106"/>
            <a:ext cx="9531494" cy="53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Title 2"/>
          <p:cNvSpPr>
            <a:spLocks noGrp="1"/>
          </p:cNvSpPr>
          <p:nvPr>
            <p:ph type="title"/>
          </p:nvPr>
        </p:nvSpPr>
        <p:spPr>
          <a:xfrm>
            <a:off x="1" y="100014"/>
            <a:ext cx="12192000" cy="8397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Engineers make a difference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C9E05-0013-4687-A000-F808D6C7D744}"/>
              </a:ext>
            </a:extLst>
          </p:cNvPr>
          <p:cNvSpPr txBox="1"/>
          <p:nvPr/>
        </p:nvSpPr>
        <p:spPr>
          <a:xfrm>
            <a:off x="10058400" y="6172200"/>
            <a:ext cx="199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@theoceancleanup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66C5D6-4776-48BF-AFB3-0AEB67BA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74" y="1866474"/>
            <a:ext cx="5655252" cy="43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61E0C-B174-4A07-8AED-38582F69DA9D}"/>
              </a:ext>
            </a:extLst>
          </p:cNvPr>
          <p:cNvSpPr txBox="1"/>
          <p:nvPr/>
        </p:nvSpPr>
        <p:spPr>
          <a:xfrm>
            <a:off x="0" y="10205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Ocean Cleanup Project</a:t>
            </a:r>
          </a:p>
        </p:txBody>
      </p:sp>
      <p:pic>
        <p:nvPicPr>
          <p:cNvPr id="5126" name="Picture 6" descr="Pacific garbage patch, largest collection of ocean trash, grows">
            <a:extLst>
              <a:ext uri="{FF2B5EF4-FFF2-40B4-BE49-F238E27FC236}">
                <a16:creationId xmlns:a16="http://schemas.microsoft.com/office/drawing/2014/main" id="{AC7F4471-E8EC-476C-9688-EB631AD11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1332"/>
          <a:stretch/>
        </p:blipFill>
        <p:spPr bwMode="auto">
          <a:xfrm>
            <a:off x="299174" y="1866474"/>
            <a:ext cx="5655252" cy="46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5597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8F85FA5E9BC45A200C258AB113B28" ma:contentTypeVersion="11" ma:contentTypeDescription="Create a new document." ma:contentTypeScope="" ma:versionID="affc0d35a5f355ca44ecb60e07983443">
  <xsd:schema xmlns:xsd="http://www.w3.org/2001/XMLSchema" xmlns:xs="http://www.w3.org/2001/XMLSchema" xmlns:p="http://schemas.microsoft.com/office/2006/metadata/properties" xmlns:ns2="78d27ab5-3a05-489d-b10a-8a36924e9cc0" xmlns:ns3="6e227a1e-b4f6-43c4-ae7e-aa50685ec073" targetNamespace="http://schemas.microsoft.com/office/2006/metadata/properties" ma:root="true" ma:fieldsID="289ec502c760dac8e9b5e92016e17145" ns2:_="" ns3:_="">
    <xsd:import namespace="78d27ab5-3a05-489d-b10a-8a36924e9cc0"/>
    <xsd:import namespace="6e227a1e-b4f6-43c4-ae7e-aa50685ec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27ab5-3a05-489d-b10a-8a36924e9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27a1e-b4f6-43c4-ae7e-aa50685ec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B0F291-42D1-4AAB-A64E-197E138335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73E368-78F7-413D-A021-1C409D9CA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27ab5-3a05-489d-b10a-8a36924e9cc0"/>
    <ds:schemaRef ds:uri="6e227a1e-b4f6-43c4-ae7e-aa50685ec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1115E-E287-4E60-95C4-CF154361E5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4565</TotalTime>
  <Words>1183</Words>
  <Application>Microsoft Office PowerPoint</Application>
  <PresentationFormat>Widescreen</PresentationFormat>
  <Paragraphs>197</Paragraphs>
  <Slides>28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PMincho</vt:lpstr>
      <vt:lpstr>Aharoni</vt:lpstr>
      <vt:lpstr>Arial</vt:lpstr>
      <vt:lpstr>Berlin Sans FB Demi</vt:lpstr>
      <vt:lpstr>Calibri</vt:lpstr>
      <vt:lpstr>MV Boli</vt:lpstr>
      <vt:lpstr>Segoe UI Black</vt:lpstr>
      <vt:lpstr>Titillium Web</vt:lpstr>
      <vt:lpstr>Tw Cen MT</vt:lpstr>
      <vt:lpstr>Wingdings</vt:lpstr>
      <vt:lpstr>Circuit</vt:lpstr>
      <vt:lpstr>PowerPoint Presentation</vt:lpstr>
      <vt:lpstr>A little bit about us…</vt:lpstr>
      <vt:lpstr>National Engineers Week 2023</vt:lpstr>
      <vt:lpstr>What is an engineer?</vt:lpstr>
      <vt:lpstr>What do engineers do?</vt:lpstr>
      <vt:lpstr>What do engineers do?</vt:lpstr>
      <vt:lpstr>What do engineers do?</vt:lpstr>
      <vt:lpstr>What do engineers do?</vt:lpstr>
      <vt:lpstr>Engineers make a difference</vt:lpstr>
      <vt:lpstr>Engineers make a difference</vt:lpstr>
      <vt:lpstr>Types of engineering</vt:lpstr>
      <vt:lpstr>Types of engineering</vt:lpstr>
      <vt:lpstr>Types of engineering</vt:lpstr>
      <vt:lpstr>Types of engineering</vt:lpstr>
      <vt:lpstr>Types of engineering</vt:lpstr>
      <vt:lpstr>Famous engineers – To Name a Few</vt:lpstr>
      <vt:lpstr>Is Engineering For You?</vt:lpstr>
      <vt:lpstr>How do I become an engineer?</vt:lpstr>
      <vt:lpstr>Opportunities are Everywhere!</vt:lpstr>
      <vt:lpstr>Project</vt:lpstr>
      <vt:lpstr>Air Drops</vt:lpstr>
      <vt:lpstr>Safe Landing</vt:lpstr>
      <vt:lpstr>Safe Landing</vt:lpstr>
      <vt:lpstr>Safe Landing</vt:lpstr>
      <vt:lpstr>Safe Landing – Task</vt:lpstr>
      <vt:lpstr>Safe Landing – Task</vt:lpstr>
      <vt:lpstr>Safe Landing –Review</vt:lpstr>
      <vt:lpstr>PowerPoint Presentation</vt:lpstr>
    </vt:vector>
  </TitlesOfParts>
  <Company>Hanford (MSP ver 1.0)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Engineer’s Week 2015</dc:title>
  <dc:creator>h9404066</dc:creator>
  <cp:lastModifiedBy>Randall, Samantha N</cp:lastModifiedBy>
  <cp:revision>155</cp:revision>
  <dcterms:created xsi:type="dcterms:W3CDTF">2015-01-06T17:54:37Z</dcterms:created>
  <dcterms:modified xsi:type="dcterms:W3CDTF">2023-02-16T17:01:30Z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0x010100DC78F85FA5E9BC45A200C258AB113B28</vt:lpwstr>
  </property>
</Properties>
</file>