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4"/>
  </p:sldMasterIdLst>
  <p:notesMasterIdLst>
    <p:notesMasterId r:id="rId31"/>
  </p:notesMasterIdLst>
  <p:handoutMasterIdLst>
    <p:handoutMasterId r:id="rId32"/>
  </p:handoutMasterIdLst>
  <p:sldIdLst>
    <p:sldId id="366" r:id="rId5"/>
    <p:sldId id="367" r:id="rId6"/>
    <p:sldId id="368" r:id="rId7"/>
    <p:sldId id="369" r:id="rId8"/>
    <p:sldId id="370" r:id="rId9"/>
    <p:sldId id="371" r:id="rId10"/>
    <p:sldId id="372" r:id="rId11"/>
    <p:sldId id="395" r:id="rId12"/>
    <p:sldId id="393" r:id="rId13"/>
    <p:sldId id="373" r:id="rId14"/>
    <p:sldId id="374" r:id="rId15"/>
    <p:sldId id="375" r:id="rId16"/>
    <p:sldId id="376" r:id="rId17"/>
    <p:sldId id="377" r:id="rId18"/>
    <p:sldId id="378" r:id="rId19"/>
    <p:sldId id="382" r:id="rId20"/>
    <p:sldId id="380" r:id="rId21"/>
    <p:sldId id="381" r:id="rId22"/>
    <p:sldId id="396" r:id="rId23"/>
    <p:sldId id="342" r:id="rId24"/>
    <p:sldId id="354" r:id="rId25"/>
    <p:sldId id="358" r:id="rId26"/>
    <p:sldId id="383" r:id="rId27"/>
    <p:sldId id="357" r:id="rId28"/>
    <p:sldId id="394" r:id="rId29"/>
    <p:sldId id="3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3AE"/>
    <a:srgbClr val="9393FF"/>
    <a:srgbClr val="353537"/>
    <a:srgbClr val="33CC33"/>
    <a:srgbClr val="99FF33"/>
    <a:srgbClr val="6666FF"/>
    <a:srgbClr val="00CC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494" autoAdjust="0"/>
  </p:normalViewPr>
  <p:slideViewPr>
    <p:cSldViewPr>
      <p:cViewPr varScale="1">
        <p:scale>
          <a:sx n="88" d="100"/>
          <a:sy n="88" d="100"/>
        </p:scale>
        <p:origin x="14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3115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FB318-DF23-4959-A928-09F8F60927E0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331B8-F8C1-494E-A227-A89E02960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27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C9DA7-CEE2-4154-8079-5BFBDE300098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B70AA-A27C-4FFD-8213-5A7F4B4AD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6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Slide for the classroom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B70AA-A27C-4FFD-8213-5A7F4B4ADA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37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B70AA-A27C-4FFD-8213-5A7F4B4ADA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5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and the next four slides highlight different engineering disciplines.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B70AA-A27C-4FFD-8213-5A7F4B4ADA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01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68D84F-7EAF-4D1A-8ACB-775BE51FB3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B70AA-A27C-4FFD-8213-5A7F4B4ADA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9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You could also highlight where you got your engineering degree.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5AEB7E-981D-4B73-B4C4-8CF8C020D75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yourself. </a:t>
            </a:r>
          </a:p>
          <a:p>
            <a:r>
              <a:rPr lang="en-US" dirty="0"/>
              <a:t>Fill out this slide with your information.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B70AA-A27C-4FFD-8213-5A7F4B4ADA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0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brief background explanation of why we’re visiting with students this week.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B70AA-A27C-4FFD-8213-5A7F4B4ADA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41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Overview of what an engineer is.</a:t>
            </a:r>
          </a:p>
          <a:p>
            <a:endParaRPr lang="en-US" altLang="en-US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James Webb Telescope – can see farther, towards the origins of the universe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5G wireless communication technology – 20x faster cell reception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Ultraviolet Lithography – smaller and smarter microchips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World’s Largest Hydroelectric power plant on the Yangtze River, China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NASA Perseverance Rover landing and NASA Ingenuity (first space helicopter)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Gravitational Waves – LIGO in Richland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A75374-6FDE-49C4-A09F-C2DB9FCCF0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and the next two slides show highlights of things engineers 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B70AA-A27C-4FFD-8213-5A7F4B4ADA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5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Shows the progression of the telephone, which does a lot more than just make voice calls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B70AA-A27C-4FFD-8213-5A7F4B4ADA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34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Shows the controlled demolition of the Kingdome in 2000. This was where the </a:t>
            </a:r>
            <a:r>
              <a:rPr lang="en-US" dirty="0" err="1"/>
              <a:t>Seahwaks</a:t>
            </a:r>
            <a:r>
              <a:rPr lang="en-US" dirty="0"/>
              <a:t>, Mariners, </a:t>
            </a:r>
            <a:r>
              <a:rPr lang="en-US" dirty="0" err="1"/>
              <a:t>SuperSonics</a:t>
            </a:r>
            <a:r>
              <a:rPr lang="en-US" dirty="0"/>
              <a:t>, and Sounders all played.  The Seahawks’ current stadium (Lumen Field) was built on this site after demolition was completed.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B70AA-A27C-4FFD-8213-5A7F4B4ADA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96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Shows the controlled demolition of the Kingdome in 2000. This was where the </a:t>
            </a:r>
            <a:r>
              <a:rPr lang="en-US" dirty="0" err="1"/>
              <a:t>Seahwaks</a:t>
            </a:r>
            <a:r>
              <a:rPr lang="en-US" dirty="0"/>
              <a:t>, Mariners, </a:t>
            </a:r>
            <a:r>
              <a:rPr lang="en-US" dirty="0" err="1"/>
              <a:t>SuperSonics</a:t>
            </a:r>
            <a:r>
              <a:rPr lang="en-US" dirty="0"/>
              <a:t>, and Sounders all played.  The Seahawks’ current stadium (Lumen Field) was built on this site after demolition was completed.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B70AA-A27C-4FFD-8213-5A7F4B4ADA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16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B70AA-A27C-4FFD-8213-5A7F4B4ADA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6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/>
          </a:extLst>
        </p:spPr>
      </p:pic>
      <p:grpSp>
        <p:nvGrpSpPr>
          <p:cNvPr id="5" name="Group 4"/>
          <p:cNvGrpSpPr/>
          <p:nvPr/>
        </p:nvGrpSpPr>
        <p:grpSpPr>
          <a:xfrm>
            <a:off x="1" y="1"/>
            <a:ext cx="307340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1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2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4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5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8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0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3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6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8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0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2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6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7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9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0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2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4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7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9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2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3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4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6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7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8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3651" y="1122363"/>
            <a:ext cx="8791575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3651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0" name="Date Placeholder 3"/>
          <p:cNvSpPr>
            <a:spLocks noGrp="1"/>
          </p:cNvSpPr>
          <p:nvPr>
            <p:ph type="dt" sz="half" idx="10"/>
          </p:nvPr>
        </p:nvSpPr>
        <p:spPr>
          <a:xfrm>
            <a:off x="7734300" y="541020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8148E-79C4-42FE-9A53-5934FFBD60FD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6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33652" y="5410201"/>
            <a:ext cx="512444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3700" y="5410201"/>
            <a:ext cx="77258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B2DA6-A6E4-4CB7-903C-2C1B1D272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7401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4304666"/>
            <a:ext cx="9912355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5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5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04798-40EA-4407-BE57-E31181D8EA52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C1A4B-B187-488C-93FD-5556AAAC4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7787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7" y="609600"/>
            <a:ext cx="9905955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419601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21BE6-6DC0-44BE-B8E7-1C60BE8EF7D2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9ADFE-D333-4CA2-A635-7F080D1D8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3239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9217" y="7191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22467" y="27654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1"/>
            <a:ext cx="9302752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3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57E6A-7562-4013-A259-00CECC319867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870F1-D724-4360-9E9B-2FF37737C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5144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2134043"/>
            <a:ext cx="99060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5" y="4657655"/>
            <a:ext cx="9904505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C4EA1-ECEE-47F2-9665-D5BAC2AC5844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7FEFC-16E0-4991-B796-5158B7B74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5039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4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1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41412" y="3360263"/>
            <a:ext cx="3195243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8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4767" y="3363435"/>
            <a:ext cx="3185277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3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3" y="3360263"/>
            <a:ext cx="319496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3E31B-FCDD-4B7E-A9A7-9F69FA816768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1E96B-B333-462B-A3B4-58CAFF6A1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6610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60"/>
            <a:ext cx="319524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4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8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4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3" y="4980856"/>
            <a:ext cx="3194968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292EA-6F10-4919-A44C-3D9C710DD77F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9D2D0-EFB4-45EF-A16D-A37E8A1FD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9033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8AF59-D2B5-4101-82F8-661E0F10A329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32363-F0A1-4AEB-8351-E23EF6AD4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8713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1" y="609601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601"/>
            <a:ext cx="7748591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A2632-E537-4DCE-8FEF-59E0377B6FBC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63C4C-8A86-4EE2-BCDF-2E4A03BCA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811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WRPS logo (vertical)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8750"/>
            <a:ext cx="107526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WRPS ppt banner bas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1538"/>
            <a:ext cx="12192000" cy="8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WRPS ppt banner bas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6864"/>
            <a:ext cx="1219200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1141414" y="618518"/>
            <a:ext cx="9905999" cy="147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1141414" y="2249487"/>
            <a:ext cx="990599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0D50D-74CC-4A6D-ADF4-8903497462B8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26369-BBE0-4B76-84DB-982B558F1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9362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8"/>
            <a:ext cx="99060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11B4C-8154-4125-BB39-80C2A33CABF6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1E666-8DB7-45B4-9EE4-9895BB32C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3323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1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A8D00-C807-47DF-AB14-F154BC564C55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C006B-E2A8-4538-9857-A1B904EC0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0901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8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8537" y="2249486"/>
            <a:ext cx="45812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1" y="3073399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69323" y="2249485"/>
            <a:ext cx="4578087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9"/>
            <a:ext cx="487521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2D9D5-FDD4-4C97-8477-CF5F871DFF07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A0BD2-BE05-4E0C-9F45-E621DC86C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6589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980DB-9548-478F-9610-B146D8AF21A1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CC714-55D8-4084-8CC8-6304A0203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9164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60A65-9E1A-46BD-985B-23F5814334A2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336D6-5585-46C1-ABB2-38656EF54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508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6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1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6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06396-22B2-411D-B130-8A366B1A9815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98BAA-05CF-4C18-A93A-00B4D21F1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902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5" y="609600"/>
            <a:ext cx="5005283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43822" y="609600"/>
            <a:ext cx="4603591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2" y="2249486"/>
            <a:ext cx="5005285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6A12C-0F79-429F-AEAB-587E374F1F08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C91C3-8935-4A35-9A86-7C3DEAFAF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1324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9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/>
          </a:extLst>
        </p:spPr>
      </p:pic>
      <p:grpSp>
        <p:nvGrpSpPr>
          <p:cNvPr id="1027" name="Group 7"/>
          <p:cNvGrpSpPr>
            <a:grpSpLocks/>
          </p:cNvGrpSpPr>
          <p:nvPr/>
        </p:nvGrpSpPr>
        <p:grpSpPr bwMode="auto">
          <a:xfrm>
            <a:off x="-19050" y="0"/>
            <a:ext cx="12056535" cy="6858000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0884" y="619126"/>
            <a:ext cx="99060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0884" y="2249488"/>
            <a:ext cx="99060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7017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EB04C2-809D-4DD4-AAD2-ACE23B45C30C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0884" y="5883276"/>
            <a:ext cx="62399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417" y="5883276"/>
            <a:ext cx="770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2B99070-9E0E-43B2-BE8B-FACFA97EF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579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7.png"/><Relationship Id="rId7" Type="http://schemas.openxmlformats.org/officeDocument/2006/relationships/hyperlink" Target="https://www.teachengineering.org/activities/view/cub_intro_lesson01_activity1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iscovere.org/" TargetMode="External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2KAlHW_rVM?feature=oembed" TargetMode="Externa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0C56C-15E4-7C46-EA53-D0127ED3C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72"/>
          <a:stretch/>
        </p:blipFill>
        <p:spPr bwMode="auto">
          <a:xfrm>
            <a:off x="960050" y="2165126"/>
            <a:ext cx="10271899" cy="252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8" name="Title 2"/>
          <p:cNvSpPr>
            <a:spLocks noGrp="1"/>
          </p:cNvSpPr>
          <p:nvPr>
            <p:ph type="title"/>
          </p:nvPr>
        </p:nvSpPr>
        <p:spPr>
          <a:xfrm>
            <a:off x="2433639" y="100014"/>
            <a:ext cx="7781925" cy="8397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</a:rPr>
              <a:t>Engineers make a difference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6C9E05-0013-4687-A000-F808D6C7D744}"/>
              </a:ext>
            </a:extLst>
          </p:cNvPr>
          <p:cNvSpPr txBox="1"/>
          <p:nvPr/>
        </p:nvSpPr>
        <p:spPr>
          <a:xfrm>
            <a:off x="10058400" y="6172200"/>
            <a:ext cx="1997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@theoceancleanup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77DCF9-50F1-45A9-B912-2329976E8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8" y="1066800"/>
            <a:ext cx="6333847" cy="358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902EFF-CAE8-4C22-B67A-B6AB9192D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205" y="2597268"/>
            <a:ext cx="6333847" cy="35899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26AD2AE-4781-4ABE-B67E-179358ED8CD4}"/>
              </a:ext>
            </a:extLst>
          </p:cNvPr>
          <p:cNvSpPr txBox="1"/>
          <p:nvPr/>
        </p:nvSpPr>
        <p:spPr>
          <a:xfrm>
            <a:off x="6705600" y="1583868"/>
            <a:ext cx="312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https://youtu.be/31gFN3vP_0g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2697164" y="5554663"/>
            <a:ext cx="2149475" cy="461962"/>
          </a:xfrm>
          <a:prstGeom prst="rect">
            <a:avLst/>
          </a:prstGeom>
          <a:solidFill>
            <a:srgbClr val="99FF66">
              <a:alpha val="38823"/>
            </a:srgbClr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en-US">
                <a:solidFill>
                  <a:prstClr val="white"/>
                </a:solidFill>
                <a:latin typeface="Aharoni" pitchFamily="2" charset="0"/>
                <a:cs typeface="Aharoni" pitchFamily="2" charset="0"/>
              </a:rPr>
              <a:t>Mechanical</a:t>
            </a:r>
          </a:p>
        </p:txBody>
      </p:sp>
      <p:sp>
        <p:nvSpPr>
          <p:cNvPr id="16389" name="Title 3"/>
          <p:cNvSpPr>
            <a:spLocks noGrp="1"/>
          </p:cNvSpPr>
          <p:nvPr>
            <p:ph type="title"/>
          </p:nvPr>
        </p:nvSpPr>
        <p:spPr>
          <a:xfrm>
            <a:off x="2697163" y="92076"/>
            <a:ext cx="7429500" cy="8556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</a:rPr>
              <a:t>Types of engineering</a:t>
            </a:r>
          </a:p>
        </p:txBody>
      </p:sp>
      <p:pic>
        <p:nvPicPr>
          <p:cNvPr id="3076" name="Picture 4" descr="Kuka gains three new orders for assembly line conversions">
            <a:extLst>
              <a:ext uri="{FF2B5EF4-FFF2-40B4-BE49-F238E27FC236}">
                <a16:creationId xmlns:a16="http://schemas.microsoft.com/office/drawing/2014/main" id="{841E3B71-CF4F-4C96-8208-31024AEEE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13"/>
          <a:stretch/>
        </p:blipFill>
        <p:spPr bwMode="auto">
          <a:xfrm>
            <a:off x="6705600" y="1828800"/>
            <a:ext cx="4689211" cy="444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hat Should You Expect from a Mechanical Engineer? | Austin Nichols">
            <a:extLst>
              <a:ext uri="{FF2B5EF4-FFF2-40B4-BE49-F238E27FC236}">
                <a16:creationId xmlns:a16="http://schemas.microsoft.com/office/drawing/2014/main" id="{89C9717C-5D42-4C43-9AC3-B862D7084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6" y="1219200"/>
            <a:ext cx="6550289" cy="368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Golden_Gate_Bri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52578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bridge constr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177382"/>
            <a:ext cx="489585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7678739" y="2008188"/>
            <a:ext cx="2149475" cy="461962"/>
          </a:xfrm>
          <a:prstGeom prst="rect">
            <a:avLst/>
          </a:prstGeom>
          <a:solidFill>
            <a:srgbClr val="99FF66">
              <a:alpha val="38823"/>
            </a:srgbClr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en-US">
                <a:solidFill>
                  <a:prstClr val="white"/>
                </a:solidFill>
                <a:latin typeface="Aharoni" pitchFamily="2" charset="0"/>
                <a:cs typeface="Aharoni" pitchFamily="2" charset="0"/>
              </a:rPr>
              <a:t>Civil</a:t>
            </a:r>
          </a:p>
        </p:txBody>
      </p:sp>
      <p:sp>
        <p:nvSpPr>
          <p:cNvPr id="17413" name="Title 2"/>
          <p:cNvSpPr>
            <a:spLocks noGrp="1"/>
          </p:cNvSpPr>
          <p:nvPr>
            <p:ph type="title"/>
          </p:nvPr>
        </p:nvSpPr>
        <p:spPr>
          <a:xfrm>
            <a:off x="2687638" y="107950"/>
            <a:ext cx="7429500" cy="7683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</a:rPr>
              <a:t>Types of engineering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il refin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145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7832726" y="1152526"/>
            <a:ext cx="2149475" cy="461963"/>
          </a:xfrm>
          <a:prstGeom prst="rect">
            <a:avLst/>
          </a:prstGeom>
          <a:solidFill>
            <a:srgbClr val="99FF66">
              <a:alpha val="38823"/>
            </a:srgbClr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en-US">
                <a:solidFill>
                  <a:prstClr val="white"/>
                </a:solidFill>
                <a:latin typeface="Aharoni" pitchFamily="2" charset="0"/>
                <a:cs typeface="Aharoni" pitchFamily="2" charset="0"/>
              </a:rPr>
              <a:t>Chemical</a:t>
            </a:r>
          </a:p>
        </p:txBody>
      </p:sp>
      <p:sp>
        <p:nvSpPr>
          <p:cNvPr id="18436" name="Title 2"/>
          <p:cNvSpPr>
            <a:spLocks noGrp="1"/>
          </p:cNvSpPr>
          <p:nvPr>
            <p:ph type="title"/>
          </p:nvPr>
        </p:nvSpPr>
        <p:spPr>
          <a:xfrm>
            <a:off x="2590800" y="115888"/>
            <a:ext cx="7429500" cy="736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</a:rPr>
              <a:t>Types of engineering</a:t>
            </a:r>
          </a:p>
        </p:txBody>
      </p:sp>
      <p:pic>
        <p:nvPicPr>
          <p:cNvPr id="1946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169844"/>
            <a:ext cx="4448111" cy="294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3276600" y="5715000"/>
            <a:ext cx="4648200" cy="461665"/>
          </a:xfrm>
          <a:prstGeom prst="rect">
            <a:avLst/>
          </a:prstGeom>
          <a:solidFill>
            <a:srgbClr val="99FF66">
              <a:alpha val="38823"/>
            </a:srgbClr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en-US" dirty="0">
                <a:solidFill>
                  <a:prstClr val="white"/>
                </a:solidFill>
                <a:latin typeface="Aharoni" pitchFamily="2" charset="0"/>
                <a:cs typeface="Aharoni" pitchFamily="2" charset="0"/>
              </a:rPr>
              <a:t>Electrical / Computer Science</a:t>
            </a:r>
          </a:p>
        </p:txBody>
      </p:sp>
      <p:sp>
        <p:nvSpPr>
          <p:cNvPr id="19460" name="Title 2"/>
          <p:cNvSpPr>
            <a:spLocks noGrp="1"/>
          </p:cNvSpPr>
          <p:nvPr>
            <p:ph type="title"/>
          </p:nvPr>
        </p:nvSpPr>
        <p:spPr>
          <a:xfrm>
            <a:off x="2686050" y="109539"/>
            <a:ext cx="7429500" cy="719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</a:rPr>
              <a:t>Types of engineering</a:t>
            </a:r>
          </a:p>
        </p:txBody>
      </p:sp>
      <p:pic>
        <p:nvPicPr>
          <p:cNvPr id="4106" name="Picture 10" descr="Details: Electrical and Computer Engineering, Master&amp;#39;s">
            <a:extLst>
              <a:ext uri="{FF2B5EF4-FFF2-40B4-BE49-F238E27FC236}">
                <a16:creationId xmlns:a16="http://schemas.microsoft.com/office/drawing/2014/main" id="{A427D471-45EA-4E11-AAD8-9E66308B5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16" y="1762964"/>
            <a:ext cx="5183043" cy="388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://www.ixbt.com/mainboard/gigabyte/890fxa-ud7/boa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55587"/>
            <a:ext cx="3276600" cy="24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Microsoft Xbox Series X 1TB Console Black RRT-00001 - Best Buy">
            <a:extLst>
              <a:ext uri="{FF2B5EF4-FFF2-40B4-BE49-F238E27FC236}">
                <a16:creationId xmlns:a16="http://schemas.microsoft.com/office/drawing/2014/main" id="{E0B4A493-0416-481F-832F-421349F02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2789649"/>
            <a:ext cx="2284412" cy="270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0BA9831B-DB8D-4CE2-875D-8FA873753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r="30666"/>
          <a:stretch/>
        </p:blipFill>
        <p:spPr bwMode="auto">
          <a:xfrm>
            <a:off x="9601200" y="1143000"/>
            <a:ext cx="1905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613025" y="185739"/>
            <a:ext cx="7429500" cy="7270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>
                <a:solidFill>
                  <a:schemeClr val="bg1"/>
                </a:solidFill>
              </a:rPr>
              <a:t>Types of engineering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59013" y="1217613"/>
          <a:ext cx="7567611" cy="3338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2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2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94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 Few More Types of Engineers</a:t>
                      </a:r>
                    </a:p>
                  </a:txBody>
                  <a:tcPr marL="91442" marR="91442" marT="45733" marB="45733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/>
                        <a:t>Computer</a:t>
                      </a:r>
                    </a:p>
                  </a:txBody>
                  <a:tcPr marL="91442" marR="91442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Environmental</a:t>
                      </a:r>
                    </a:p>
                  </a:txBody>
                  <a:tcPr marL="91442" marR="91442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Geotechnical</a:t>
                      </a:r>
                    </a:p>
                  </a:txBody>
                  <a:tcPr marL="91442" marR="91442" marT="45733" marB="4573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/>
                        <a:t>Aerospace</a:t>
                      </a:r>
                    </a:p>
                  </a:txBody>
                  <a:tcPr marL="91442" marR="91442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Audio</a:t>
                      </a:r>
                    </a:p>
                  </a:txBody>
                  <a:tcPr marL="91442" marR="91442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Agricultural</a:t>
                      </a:r>
                    </a:p>
                  </a:txBody>
                  <a:tcPr marL="91442" marR="91442" marT="45733" marB="4573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/>
                        <a:t>Biological</a:t>
                      </a:r>
                    </a:p>
                  </a:txBody>
                  <a:tcPr marL="91442" marR="91442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Biomedical</a:t>
                      </a:r>
                    </a:p>
                  </a:txBody>
                  <a:tcPr marL="91442" marR="91442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Biochemical</a:t>
                      </a:r>
                    </a:p>
                  </a:txBody>
                  <a:tcPr marL="91442" marR="91442" marT="45733" marB="4573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/>
                        <a:t>Ceramic</a:t>
                      </a:r>
                    </a:p>
                  </a:txBody>
                  <a:tcPr marL="91442" marR="91442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Materials</a:t>
                      </a:r>
                    </a:p>
                  </a:txBody>
                  <a:tcPr marL="91442" marR="91442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Geological</a:t>
                      </a:r>
                    </a:p>
                  </a:txBody>
                  <a:tcPr marL="91442" marR="91442" marT="45733" marB="4573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/>
                        <a:t>Process</a:t>
                      </a:r>
                    </a:p>
                  </a:txBody>
                  <a:tcPr marL="91442" marR="91442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Industrial</a:t>
                      </a:r>
                    </a:p>
                  </a:txBody>
                  <a:tcPr marL="91442" marR="91442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Manufacturing</a:t>
                      </a:r>
                    </a:p>
                  </a:txBody>
                  <a:tcPr marL="91442" marR="91442" marT="45733" marB="4573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/>
                        <a:t>Mining</a:t>
                      </a:r>
                    </a:p>
                  </a:txBody>
                  <a:tcPr marL="91442" marR="91442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Nuclear</a:t>
                      </a:r>
                    </a:p>
                  </a:txBody>
                  <a:tcPr marL="91442" marR="91442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Petroleum</a:t>
                      </a:r>
                    </a:p>
                  </a:txBody>
                  <a:tcPr marL="91442" marR="91442" marT="45733" marB="4573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/>
                        <a:t>Controls</a:t>
                      </a:r>
                    </a:p>
                  </a:txBody>
                  <a:tcPr marL="91442" marR="91442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Systems</a:t>
                      </a:r>
                    </a:p>
                  </a:txBody>
                  <a:tcPr marL="91442" marR="91442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Optical</a:t>
                      </a:r>
                    </a:p>
                  </a:txBody>
                  <a:tcPr marL="91442" marR="91442" marT="45733" marB="4573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/>
                        <a:t>Structural</a:t>
                      </a:r>
                    </a:p>
                  </a:txBody>
                  <a:tcPr marL="91442" marR="91442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Corrosion</a:t>
                      </a:r>
                    </a:p>
                  </a:txBody>
                  <a:tcPr marL="91442" marR="91442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Water Resources</a:t>
                      </a:r>
                    </a:p>
                  </a:txBody>
                  <a:tcPr marL="91442" marR="91442" marT="45733" marB="4573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154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4703763"/>
            <a:ext cx="163830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6" y="4860926"/>
            <a:ext cx="1636713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4826000"/>
            <a:ext cx="167005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9" y="4656138"/>
            <a:ext cx="16589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471738" y="36514"/>
            <a:ext cx="7720012" cy="92868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</a:rPr>
              <a:t>Famous engineers – To Name a Few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228600" y="1057274"/>
            <a:ext cx="10744200" cy="5267325"/>
          </a:xfrm>
        </p:spPr>
        <p:txBody>
          <a:bodyPr/>
          <a:lstStyle/>
          <a:p>
            <a:pPr eaLnBrk="1" hangingPunct="1"/>
            <a:r>
              <a:rPr lang="en-US" altLang="en-US" dirty="0"/>
              <a:t>Kayla Barron – Systems Engineer from Richland High School</a:t>
            </a:r>
          </a:p>
          <a:p>
            <a:pPr lvl="1" eaLnBrk="1" hangingPunct="1"/>
            <a:r>
              <a:rPr lang="en-US" altLang="en-US" dirty="0"/>
              <a:t>NASA Astronaut</a:t>
            </a:r>
          </a:p>
          <a:p>
            <a:pPr lvl="1" eaLnBrk="1" hangingPunct="1"/>
            <a:r>
              <a:rPr lang="en-US" altLang="en-US" dirty="0"/>
              <a:t>flew Nov 10</a:t>
            </a:r>
            <a:r>
              <a:rPr lang="en-US" altLang="en-US" baseline="30000" dirty="0"/>
              <a:t>th</a:t>
            </a:r>
            <a:r>
              <a:rPr lang="en-US" altLang="en-US" dirty="0"/>
              <a:t> 2021 on SpaceX Dragon, 176 days in space</a:t>
            </a:r>
          </a:p>
          <a:p>
            <a:pPr marL="0" indent="0" eaLnBrk="1" hangingPunct="1">
              <a:buNone/>
            </a:pPr>
            <a:endParaRPr lang="en-US" altLang="en-US" sz="1200" dirty="0"/>
          </a:p>
          <a:p>
            <a:pPr eaLnBrk="1" hangingPunct="1"/>
            <a:r>
              <a:rPr lang="en-US" altLang="en-US" dirty="0"/>
              <a:t>Jeff Bezos – Electrical Engineering/Computer Science</a:t>
            </a:r>
          </a:p>
          <a:p>
            <a:pPr lvl="1" eaLnBrk="1" hangingPunct="1"/>
            <a:r>
              <a:rPr lang="en-US" altLang="en-US" dirty="0"/>
              <a:t>Amazon, Blue Origin</a:t>
            </a:r>
          </a:p>
          <a:p>
            <a:pPr eaLnBrk="1" hangingPunct="1"/>
            <a:endParaRPr lang="en-US" altLang="en-US" sz="1200" dirty="0"/>
          </a:p>
          <a:p>
            <a:pPr eaLnBrk="1" hangingPunct="1"/>
            <a:r>
              <a:rPr lang="en-US" altLang="en-US" dirty="0"/>
              <a:t>Larry Page – Computer Science</a:t>
            </a:r>
          </a:p>
          <a:p>
            <a:pPr lvl="1" eaLnBrk="1" hangingPunct="1"/>
            <a:r>
              <a:rPr lang="en-US" altLang="en-US" dirty="0"/>
              <a:t>Google co-founder</a:t>
            </a:r>
          </a:p>
          <a:p>
            <a:pPr eaLnBrk="1" hangingPunct="1"/>
            <a:endParaRPr lang="en-US" altLang="en-US" sz="1200" dirty="0"/>
          </a:p>
          <a:p>
            <a:pPr eaLnBrk="1" hangingPunct="1"/>
            <a:r>
              <a:rPr lang="en-US" altLang="en-US" dirty="0"/>
              <a:t>Elon Musk – Physics/Econ, Coding</a:t>
            </a:r>
          </a:p>
          <a:p>
            <a:pPr lvl="1" eaLnBrk="1" hangingPunct="1"/>
            <a:r>
              <a:rPr lang="en-US" altLang="en-US" dirty="0"/>
              <a:t>Tesla, SpaceX, The Boring Company, </a:t>
            </a:r>
            <a:r>
              <a:rPr lang="en-US" altLang="en-US" dirty="0" err="1"/>
              <a:t>Neuralink</a:t>
            </a:r>
            <a:r>
              <a:rPr lang="en-US" altLang="en-US"/>
              <a:t>, Twitter</a:t>
            </a:r>
            <a:endParaRPr lang="en-US" altLang="en-US" dirty="0"/>
          </a:p>
          <a:p>
            <a:pPr eaLnBrk="1" hangingPunct="1"/>
            <a:endParaRPr lang="en-US" alt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9371DA4-0DC9-43AC-8B2D-219D827F0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513" y="1057274"/>
            <a:ext cx="1727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arry Page Leaves Google And How A Tragic Death Inspired Two 25-Year-Old  Entrepreneurs | Today's Top 12 Stories">
            <a:extLst>
              <a:ext uri="{FF2B5EF4-FFF2-40B4-BE49-F238E27FC236}">
                <a16:creationId xmlns:a16="http://schemas.microsoft.com/office/drawing/2014/main" id="{15B01E80-F49A-4706-AA66-3251493F5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61" y="3886200"/>
            <a:ext cx="2453278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Jeff Bezos - IMDb">
            <a:extLst>
              <a:ext uri="{FF2B5EF4-FFF2-40B4-BE49-F238E27FC236}">
                <a16:creationId xmlns:a16="http://schemas.microsoft.com/office/drawing/2014/main" id="{4FC9A961-FFDC-490E-8809-DEC3AC3AA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313" y="2269208"/>
            <a:ext cx="1574800" cy="223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lon Musk - Wikipedia">
            <a:extLst>
              <a:ext uri="{FF2B5EF4-FFF2-40B4-BE49-F238E27FC236}">
                <a16:creationId xmlns:a16="http://schemas.microsoft.com/office/drawing/2014/main" id="{7B773423-00A3-49C3-9A59-A498C0DC7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301" y="4499744"/>
            <a:ext cx="1585173" cy="208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2625725" y="141288"/>
            <a:ext cx="7429500" cy="6921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</a:rPr>
              <a:t>Is Engineering For You?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2225675" y="968376"/>
            <a:ext cx="8229600" cy="3503613"/>
          </a:xfrm>
        </p:spPr>
        <p:txBody>
          <a:bodyPr/>
          <a:lstStyle/>
          <a:p>
            <a:pPr eaLnBrk="1" hangingPunct="1"/>
            <a:r>
              <a:rPr lang="en-US" altLang="en-US" sz="2100">
                <a:cs typeface="Arial" panose="020B0604020202020204" pitchFamily="34" charset="0"/>
              </a:rPr>
              <a:t>Do you like to build with Legos?</a:t>
            </a:r>
          </a:p>
          <a:p>
            <a:pPr eaLnBrk="1" hangingPunct="1"/>
            <a:r>
              <a:rPr lang="en-US" altLang="en-US" sz="2100">
                <a:cs typeface="Arial" panose="020B0604020202020204" pitchFamily="34" charset="0"/>
              </a:rPr>
              <a:t>Do you ask questions about how things work?</a:t>
            </a:r>
          </a:p>
          <a:p>
            <a:pPr eaLnBrk="1" hangingPunct="1"/>
            <a:r>
              <a:rPr lang="en-US" altLang="en-US" sz="2100">
                <a:cs typeface="Arial" panose="020B0604020202020204" pitchFamily="34" charset="0"/>
              </a:rPr>
              <a:t>Do you have fun experimenting to see what happens when you cook?</a:t>
            </a:r>
          </a:p>
          <a:p>
            <a:pPr eaLnBrk="1" hangingPunct="1"/>
            <a:r>
              <a:rPr lang="en-US" altLang="en-US" sz="2100">
                <a:cs typeface="Arial" panose="020B0604020202020204" pitchFamily="34" charset="0"/>
              </a:rPr>
              <a:t>Do you wonder what makes something work, like a plane?</a:t>
            </a:r>
          </a:p>
          <a:p>
            <a:pPr eaLnBrk="1" hangingPunct="1"/>
            <a:r>
              <a:rPr lang="en-US" altLang="en-US" sz="2100">
                <a:cs typeface="Arial" panose="020B0604020202020204" pitchFamily="34" charset="0"/>
              </a:rPr>
              <a:t>Do you have an interest or knowledge in math and science?</a:t>
            </a:r>
          </a:p>
        </p:txBody>
      </p:sp>
      <p:pic>
        <p:nvPicPr>
          <p:cNvPr id="2458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88" y="4291014"/>
            <a:ext cx="2919412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3" y="4530726"/>
            <a:ext cx="3789362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6"/>
          <p:cNvSpPr txBox="1">
            <a:spLocks noChangeArrowheads="1"/>
          </p:cNvSpPr>
          <p:nvPr/>
        </p:nvSpPr>
        <p:spPr bwMode="auto">
          <a:xfrm rot="-877054">
            <a:off x="8358189" y="993776"/>
            <a:ext cx="1673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993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YES!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2424113" y="25400"/>
            <a:ext cx="8031162" cy="105568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</a:rPr>
              <a:t>How do I become an engineer?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2225675" y="968376"/>
            <a:ext cx="8229600" cy="35020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>
                <a:cs typeface="Arial" pitchFamily="34" charset="0"/>
              </a:rPr>
              <a:t>If you like math, science, and figuring out how things work, you are on your way to becoming an engineer! </a:t>
            </a:r>
          </a:p>
          <a:p>
            <a:pPr marL="5715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100" dirty="0">
                <a:cs typeface="Arial" pitchFamily="34" charset="0"/>
              </a:rPr>
              <a:t>Be curious!!</a:t>
            </a:r>
          </a:p>
          <a:p>
            <a:pPr marL="5715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100" dirty="0">
                <a:cs typeface="Arial" pitchFamily="34" charset="0"/>
              </a:rPr>
              <a:t>Take math and science classes in high school and study hard!</a:t>
            </a:r>
          </a:p>
          <a:p>
            <a:pPr marL="5715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100" dirty="0">
                <a:cs typeface="Arial" pitchFamily="34" charset="0"/>
              </a:rPr>
              <a:t>Go to college and get your degree</a:t>
            </a:r>
          </a:p>
        </p:txBody>
      </p:sp>
      <p:pic>
        <p:nvPicPr>
          <p:cNvPr id="2560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5"/>
          <a:stretch>
            <a:fillRect/>
          </a:stretch>
        </p:blipFill>
        <p:spPr bwMode="auto">
          <a:xfrm>
            <a:off x="1736726" y="4552950"/>
            <a:ext cx="2709863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6" y="4538664"/>
            <a:ext cx="281146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11"/>
          <p:cNvSpPr txBox="1">
            <a:spLocks noChangeArrowheads="1"/>
          </p:cNvSpPr>
          <p:nvPr/>
        </p:nvSpPr>
        <p:spPr bwMode="auto">
          <a:xfrm>
            <a:off x="4784726" y="6248401"/>
            <a:ext cx="2428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en-US" sz="1400">
                <a:solidFill>
                  <a:prstClr val="white"/>
                </a:solidFill>
                <a:latin typeface="Arial" panose="020B0604020202020204" pitchFamily="34" charset="0"/>
              </a:rPr>
              <a:t>Washington State University</a:t>
            </a:r>
          </a:p>
        </p:txBody>
      </p:sp>
      <p:sp>
        <p:nvSpPr>
          <p:cNvPr id="25607" name="TextBox 14"/>
          <p:cNvSpPr txBox="1">
            <a:spLocks noChangeArrowheads="1"/>
          </p:cNvSpPr>
          <p:nvPr/>
        </p:nvSpPr>
        <p:spPr bwMode="auto">
          <a:xfrm>
            <a:off x="2636839" y="6248401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en-US" sz="1400">
                <a:solidFill>
                  <a:prstClr val="white"/>
                </a:solidFill>
                <a:latin typeface="Arial" panose="020B0604020202020204" pitchFamily="34" charset="0"/>
              </a:rPr>
              <a:t>Gonzaga</a:t>
            </a:r>
          </a:p>
        </p:txBody>
      </p:sp>
      <p:pic>
        <p:nvPicPr>
          <p:cNvPr id="2560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4538664"/>
            <a:ext cx="2573338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5"/>
          <p:cNvSpPr txBox="1">
            <a:spLocks noChangeArrowheads="1"/>
          </p:cNvSpPr>
          <p:nvPr/>
        </p:nvSpPr>
        <p:spPr bwMode="auto">
          <a:xfrm>
            <a:off x="7904163" y="6248401"/>
            <a:ext cx="215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en-US" sz="1400">
                <a:solidFill>
                  <a:prstClr val="white"/>
                </a:solidFill>
                <a:latin typeface="Arial" panose="020B0604020202020204" pitchFamily="34" charset="0"/>
              </a:rPr>
              <a:t>University of Washington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ADD91-EA98-5748-D74E-1D3FB919C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52400"/>
            <a:ext cx="9905999" cy="676882"/>
          </a:xfrm>
        </p:spPr>
        <p:txBody>
          <a:bodyPr/>
          <a:lstStyle/>
          <a:p>
            <a:r>
              <a:rPr lang="en-US" dirty="0"/>
              <a:t>Opportunities are Everywhere!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8C1CB-43B1-44FB-BBE6-D762D31D0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195840"/>
            <a:ext cx="10591800" cy="5276397"/>
          </a:xfrm>
        </p:spPr>
        <p:txBody>
          <a:bodyPr/>
          <a:lstStyle/>
          <a:p>
            <a:r>
              <a:rPr lang="en-US" dirty="0"/>
              <a:t>All-girl Tri-Cities group of 4</a:t>
            </a:r>
            <a:r>
              <a:rPr lang="en-US" baseline="30000" dirty="0"/>
              <a:t>th</a:t>
            </a:r>
            <a:r>
              <a:rPr lang="en-US" dirty="0"/>
              <a:t>-6</a:t>
            </a:r>
            <a:r>
              <a:rPr lang="en-US" baseline="30000" dirty="0"/>
              <a:t>th</a:t>
            </a:r>
            <a:r>
              <a:rPr lang="en-US" dirty="0"/>
              <a:t> graders </a:t>
            </a:r>
            <a:br>
              <a:rPr lang="en-US" dirty="0"/>
            </a:br>
            <a:r>
              <a:rPr lang="en-US" dirty="0"/>
              <a:t>	on way to World Championships in FIRST Lego League Championship in 2023</a:t>
            </a:r>
          </a:p>
          <a:p>
            <a:r>
              <a:rPr lang="en-US" dirty="0"/>
              <a:t>they built a solar panel cleaning robot called "Roof Rover" out of Legos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0C986-0B80-0497-F24F-F81A835AF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26369-BBE0-4B76-84DB-982B558F15F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A32DEC-F42C-C4EF-C48E-01BC5F125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4" y="2797176"/>
            <a:ext cx="6962775" cy="308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79B77D-953B-4887-3740-3430EF089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426" y="5953919"/>
            <a:ext cx="4705350" cy="447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63C73F-CB40-DCC4-5781-C0374809F88F}"/>
              </a:ext>
            </a:extLst>
          </p:cNvPr>
          <p:cNvSpPr txBox="1"/>
          <p:nvPr/>
        </p:nvSpPr>
        <p:spPr>
          <a:xfrm>
            <a:off x="7931602" y="2797176"/>
            <a:ext cx="423862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effectLst/>
                <a:latin typeface="Titillium Web" panose="020B0604020202020204" pitchFamily="2" charset="0"/>
              </a:rPr>
              <a:t> 4</a:t>
            </a:r>
            <a:r>
              <a:rPr lang="en-US" sz="2000" b="1" i="0" baseline="30000" dirty="0">
                <a:solidFill>
                  <a:schemeClr val="bg1"/>
                </a:solidFill>
                <a:effectLst/>
                <a:latin typeface="Titillium Web" panose="020B0604020202020204" pitchFamily="2" charset="0"/>
              </a:rPr>
              <a:t>th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Titillium Web" panose="020B0604020202020204" pitchFamily="2" charset="0"/>
              </a:rPr>
              <a:t> grader Kaitlyn Gibson, </a:t>
            </a:r>
          </a:p>
          <a:p>
            <a:r>
              <a:rPr lang="en-US" sz="2000" b="1" dirty="0">
                <a:solidFill>
                  <a:schemeClr val="bg1"/>
                </a:solidFill>
                <a:latin typeface="Titillium Web" panose="020B0604020202020204" pitchFamily="2" charset="0"/>
              </a:rPr>
              <a:t>	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Titillium Web" panose="020B0604020202020204" pitchFamily="2" charset="0"/>
              </a:rPr>
              <a:t>White Bluffs Elementary</a:t>
            </a:r>
          </a:p>
          <a:p>
            <a:endParaRPr lang="en-US" sz="1400" b="1" i="0" dirty="0">
              <a:solidFill>
                <a:schemeClr val="bg1"/>
              </a:solidFill>
              <a:effectLst/>
              <a:latin typeface="Titillium Web" panose="020B0604020202020204" pitchFamily="2" charset="0"/>
            </a:endParaRPr>
          </a:p>
          <a:p>
            <a:r>
              <a:rPr lang="en-US" sz="2000" b="1" i="0" dirty="0">
                <a:solidFill>
                  <a:schemeClr val="bg1"/>
                </a:solidFill>
                <a:effectLst/>
                <a:latin typeface="Titillium Web" panose="020B0604020202020204" pitchFamily="2" charset="0"/>
              </a:rPr>
              <a:t>5</a:t>
            </a:r>
            <a:r>
              <a:rPr lang="en-US" sz="2000" b="1" i="0" baseline="30000" dirty="0">
                <a:solidFill>
                  <a:schemeClr val="bg1"/>
                </a:solidFill>
                <a:effectLst/>
                <a:latin typeface="Titillium Web" panose="020B0604020202020204" pitchFamily="2" charset="0"/>
              </a:rPr>
              <a:t>th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Titillium Web" panose="020B0604020202020204" pitchFamily="2" charset="0"/>
              </a:rPr>
              <a:t> grader Emily </a:t>
            </a:r>
            <a:r>
              <a:rPr lang="en-US" sz="2000" b="1" i="0" dirty="0" err="1">
                <a:solidFill>
                  <a:schemeClr val="bg1"/>
                </a:solidFill>
                <a:effectLst/>
                <a:latin typeface="Titillium Web" panose="020B0604020202020204" pitchFamily="2" charset="0"/>
              </a:rPr>
              <a:t>Krahenbuhl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Titillium Web" panose="020B0604020202020204" pitchFamily="2" charset="0"/>
              </a:rPr>
              <a:t>, </a:t>
            </a:r>
          </a:p>
          <a:p>
            <a:r>
              <a:rPr lang="en-US" sz="2000" b="1" dirty="0">
                <a:solidFill>
                  <a:schemeClr val="bg1"/>
                </a:solidFill>
                <a:latin typeface="Titillium Web" panose="020B0604020202020204" pitchFamily="2" charset="0"/>
              </a:rPr>
              <a:t>	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Titillium Web" panose="020B0604020202020204" pitchFamily="2" charset="0"/>
              </a:rPr>
              <a:t>Orchard Elementary</a:t>
            </a:r>
          </a:p>
          <a:p>
            <a:endParaRPr lang="en-US" sz="1400" b="1" i="0" dirty="0">
              <a:solidFill>
                <a:schemeClr val="bg1"/>
              </a:solidFill>
              <a:effectLst/>
              <a:latin typeface="Titillium Web" panose="020B0604020202020204" pitchFamily="2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Titillium Web" panose="020B0604020202020204" pitchFamily="2" charset="0"/>
              </a:rPr>
              <a:t>5</a:t>
            </a:r>
            <a:r>
              <a:rPr lang="en-US" sz="2000" b="1" baseline="30000" dirty="0">
                <a:solidFill>
                  <a:schemeClr val="bg1"/>
                </a:solidFill>
                <a:latin typeface="Titillium Web" panose="020B0604020202020204" pitchFamily="2" charset="0"/>
              </a:rPr>
              <a:t>th</a:t>
            </a:r>
            <a:r>
              <a:rPr lang="en-US" sz="2000" b="1" dirty="0">
                <a:solidFill>
                  <a:schemeClr val="bg1"/>
                </a:solidFill>
                <a:latin typeface="Titillium Web" panose="020B0604020202020204" pitchFamily="2" charset="0"/>
              </a:rPr>
              <a:t> grader 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Titillium Web" panose="00000500000000000000" pitchFamily="2" charset="0"/>
              </a:rPr>
              <a:t>Bianca Zink, </a:t>
            </a:r>
          </a:p>
          <a:p>
            <a:r>
              <a:rPr lang="en-US" sz="2000" b="1" dirty="0">
                <a:solidFill>
                  <a:schemeClr val="bg1"/>
                </a:solidFill>
                <a:latin typeface="Titillium Web" panose="00000500000000000000" pitchFamily="2" charset="0"/>
              </a:rPr>
              <a:t>	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Titillium Web" panose="00000500000000000000" pitchFamily="2" charset="0"/>
              </a:rPr>
              <a:t>Lewis and Clark Elementary</a:t>
            </a:r>
          </a:p>
          <a:p>
            <a:endParaRPr lang="en-US" sz="1400" b="1" i="0" dirty="0">
              <a:solidFill>
                <a:schemeClr val="bg1"/>
              </a:solidFill>
              <a:effectLst/>
              <a:latin typeface="Titillium Web" panose="020B0604020202020204" pitchFamily="2" charset="0"/>
            </a:endParaRPr>
          </a:p>
          <a:p>
            <a:r>
              <a:rPr lang="en-US" sz="2000" b="1" i="0" dirty="0">
                <a:solidFill>
                  <a:schemeClr val="bg1"/>
                </a:solidFill>
                <a:effectLst/>
                <a:latin typeface="Titillium Web" panose="020B0604020202020204" pitchFamily="2" charset="0"/>
              </a:rPr>
              <a:t>6</a:t>
            </a:r>
            <a:r>
              <a:rPr lang="en-US" sz="2000" b="1" i="0" baseline="30000" dirty="0">
                <a:solidFill>
                  <a:schemeClr val="bg1"/>
                </a:solidFill>
                <a:effectLst/>
                <a:latin typeface="Titillium Web" panose="020B0604020202020204" pitchFamily="2" charset="0"/>
              </a:rPr>
              <a:t>th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Titillium Web" panose="020B0604020202020204" pitchFamily="2" charset="0"/>
              </a:rPr>
              <a:t> graders </a:t>
            </a:r>
            <a:r>
              <a:rPr lang="en-US" sz="2000" b="1" i="0" dirty="0" err="1">
                <a:solidFill>
                  <a:schemeClr val="bg1"/>
                </a:solidFill>
                <a:effectLst/>
                <a:latin typeface="Titillium Web" panose="020B0604020202020204" pitchFamily="2" charset="0"/>
              </a:rPr>
              <a:t>Aditri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Titillium Web" panose="020B0604020202020204" pitchFamily="2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itillium Web" panose="020B0604020202020204" pitchFamily="2" charset="0"/>
              </a:rPr>
              <a:t>Prasad, </a:t>
            </a:r>
          </a:p>
          <a:p>
            <a:r>
              <a:rPr lang="en-US" sz="2000" b="1" i="0" dirty="0" err="1">
                <a:solidFill>
                  <a:schemeClr val="bg1"/>
                </a:solidFill>
                <a:effectLst/>
                <a:latin typeface="Titillium Web" panose="00000500000000000000" pitchFamily="2" charset="0"/>
              </a:rPr>
              <a:t>Samviti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Titillium Web" panose="00000500000000000000" pitchFamily="2" charset="0"/>
              </a:rPr>
              <a:t> Prasad, and Lucy Cramer </a:t>
            </a:r>
          </a:p>
          <a:p>
            <a:r>
              <a:rPr lang="en-US" sz="2000" b="1" i="0" dirty="0">
                <a:solidFill>
                  <a:schemeClr val="bg1"/>
                </a:solidFill>
                <a:effectLst/>
                <a:latin typeface="Titillium Web" panose="00000500000000000000" pitchFamily="2" charset="0"/>
              </a:rPr>
              <a:t>	</a:t>
            </a:r>
            <a:r>
              <a:rPr lang="en-US" sz="2000" b="1" dirty="0">
                <a:solidFill>
                  <a:schemeClr val="bg1"/>
                </a:solidFill>
                <a:latin typeface="Titillium Web" panose="020B0604020202020204" pitchFamily="2" charset="0"/>
              </a:rPr>
              <a:t>Enterprise Middle 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Titillium Web" panose="020B0604020202020204" pitchFamily="2" charset="0"/>
              </a:rPr>
              <a:t>School</a:t>
            </a:r>
            <a:br>
              <a:rPr lang="en-US" sz="2000" b="1" i="0" dirty="0">
                <a:solidFill>
                  <a:schemeClr val="bg1"/>
                </a:solidFill>
                <a:effectLst/>
                <a:latin typeface="Titillium Web" panose="020B0604020202020204" pitchFamily="2" charset="0"/>
              </a:rPr>
            </a:b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3787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itle 1"/>
          <p:cNvSpPr>
            <a:spLocks noGrp="1"/>
          </p:cNvSpPr>
          <p:nvPr>
            <p:ph type="title"/>
          </p:nvPr>
        </p:nvSpPr>
        <p:spPr>
          <a:xfrm>
            <a:off x="2781300" y="-22225"/>
            <a:ext cx="74295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</a:rPr>
              <a:t>A little bit about us…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7DDEF1-752A-E1C6-7428-E427277E8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1007341"/>
            <a:ext cx="8229600" cy="3694112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of engineer (e.g., chemical engineer)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 because…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Favorite Project -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of engineer (e.g., chemical engineer)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 because…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Favorite Project -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49E5332E-76F9-BC13-5F7A-0BE2CB5C1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0"/>
            <a:ext cx="4125191" cy="306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059B5CC-FBDB-7965-7CFE-84C96A531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20208"/>
            <a:ext cx="4125191" cy="326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47C559B-D313-4A39-AFDA-051C323FDD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15220"/>
          <a:stretch/>
        </p:blipFill>
        <p:spPr bwMode="auto">
          <a:xfrm>
            <a:off x="685800" y="4561834"/>
            <a:ext cx="3109046" cy="205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Documents and Settings\H9177294\Local Settings\Temporary Internet Files\Content.IE5\LLPLDHCI\MC900319960[1].wmf">
            <a:extLst>
              <a:ext uri="{FF2B5EF4-FFF2-40B4-BE49-F238E27FC236}">
                <a16:creationId xmlns:a16="http://schemas.microsoft.com/office/drawing/2014/main" id="{1AA74A80-A7D5-86D0-5559-78CF93B2A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91000"/>
            <a:ext cx="2323667" cy="213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suu.edu/cose/ie/engineeringweek/images/engineering_we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1"/>
            <a:ext cx="3810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itle 1"/>
          <p:cNvSpPr>
            <a:spLocks noGrp="1"/>
          </p:cNvSpPr>
          <p:nvPr>
            <p:ph type="title"/>
          </p:nvPr>
        </p:nvSpPr>
        <p:spPr>
          <a:xfrm>
            <a:off x="2665413" y="68263"/>
            <a:ext cx="7429500" cy="9763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>
                <a:solidFill>
                  <a:schemeClr val="bg1"/>
                </a:solidFill>
              </a:rPr>
              <a:t>Project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981200" y="5400676"/>
            <a:ext cx="8229600" cy="708025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4000" dirty="0">
                <a:solidFill>
                  <a:schemeClr val="bg1"/>
                </a:solidFill>
              </a:rPr>
              <a:t>Radioactive Ping Pong Balls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522538" y="147639"/>
            <a:ext cx="7796212" cy="7445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</a:rPr>
              <a:t>Radioactive Ping Pong Balls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1981201" y="989014"/>
            <a:ext cx="8601075" cy="5868987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What does radioactive mean?</a:t>
            </a:r>
          </a:p>
          <a:p>
            <a:pPr eaLnBrk="1" hangingPunct="1"/>
            <a:endParaRPr lang="en-US" altLang="en-US">
              <a:solidFill>
                <a:schemeClr val="bg1"/>
              </a:solidFill>
            </a:endParaRPr>
          </a:p>
          <a:p>
            <a:pPr eaLnBrk="1" hangingPunct="1"/>
            <a:endParaRPr lang="en-US" altLang="en-US">
              <a:solidFill>
                <a:schemeClr val="bg1"/>
              </a:solidFill>
            </a:endParaRPr>
          </a:p>
          <a:p>
            <a:pPr eaLnBrk="1" hangingPunct="1"/>
            <a:endParaRPr lang="en-US" altLang="en-US">
              <a:solidFill>
                <a:schemeClr val="bg1"/>
              </a:solidFill>
            </a:endParaRPr>
          </a:p>
          <a:p>
            <a:pPr eaLnBrk="1" hangingPunct="1"/>
            <a:endParaRPr lang="en-US" altLang="en-US">
              <a:solidFill>
                <a:schemeClr val="bg1"/>
              </a:solidFill>
            </a:endParaRP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Sources of radiation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 sz="2200">
                <a:solidFill>
                  <a:schemeClr val="bg1"/>
                </a:solidFill>
              </a:rPr>
              <a:t>Sun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 sz="2200">
                <a:solidFill>
                  <a:schemeClr val="bg1"/>
                </a:solidFill>
              </a:rPr>
              <a:t>Medical X-Rays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 sz="2200">
                <a:solidFill>
                  <a:schemeClr val="bg1"/>
                </a:solidFill>
              </a:rPr>
              <a:t>Soil 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 sz="2200">
                <a:solidFill>
                  <a:schemeClr val="bg1"/>
                </a:solidFill>
              </a:rPr>
              <a:t>Tobacco Products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 sz="2200">
                <a:solidFill>
                  <a:schemeClr val="bg1"/>
                </a:solidFill>
              </a:rPr>
              <a:t>Nuclear Energy</a:t>
            </a:r>
          </a:p>
          <a:p>
            <a:pPr eaLnBrk="1" hangingPunct="1"/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8676" name="Picture 6" descr="https://encrypted-tbn2.gstatic.com/images?q=tbn:ANd9GcQlj_PwonkQ95gXFbKddApvV5ek6BGQ3qf29YWXcEwrftUZXub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1" y="1746250"/>
            <a:ext cx="1833563" cy="24765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4" descr="http://api.ning.com/files/15fqs3JP5yL9n2FbooDsBT1OjHY8FTTPxrUcOhmLDqKbejq6ysDXsGjC-8Ph45p2JAr9INTRBvmkAo6eke8WJ3UFeWoUt640/su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4" y="4016376"/>
            <a:ext cx="1939925" cy="18716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8" descr="https://encrypted-tbn3.gstatic.com/images?q=tbn:ANd9GcSzK7fy3hAKuXywF9TDyrsF3q9TZDGd1_1RoEyMCvcECkRbVTL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14" y="4568825"/>
            <a:ext cx="2224087" cy="15890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3711575" y="2260601"/>
            <a:ext cx="454025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200" b="1" dirty="0">
                <a:solidFill>
                  <a:schemeClr val="bg1"/>
                </a:solidFill>
                <a:latin typeface="+mn-lt"/>
              </a:rPr>
              <a:t>So what is radiation?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200" i="1" dirty="0">
                <a:solidFill>
                  <a:schemeClr val="bg1"/>
                </a:solidFill>
                <a:latin typeface="+mn-lt"/>
              </a:rPr>
              <a:t>Radiation is energy that comes from a source and travels through some material or space</a:t>
            </a:r>
            <a:r>
              <a:rPr lang="en-US" altLang="en-US" sz="2000" i="1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14" name="Bent Arrow 13"/>
          <p:cNvSpPr/>
          <p:nvPr/>
        </p:nvSpPr>
        <p:spPr bwMode="auto">
          <a:xfrm rot="7741828">
            <a:off x="6336507" y="1170782"/>
            <a:ext cx="469900" cy="579437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2522539" y="1536701"/>
            <a:ext cx="41608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200" i="1" dirty="0">
                <a:solidFill>
                  <a:schemeClr val="bg1"/>
                </a:solidFill>
                <a:latin typeface="+mn-lt"/>
              </a:rPr>
              <a:t>Emitting (or giving off) radiation</a:t>
            </a:r>
          </a:p>
        </p:txBody>
      </p:sp>
      <p:sp>
        <p:nvSpPr>
          <p:cNvPr id="16" name="Down Arrow 13"/>
          <p:cNvSpPr>
            <a:spLocks noChangeArrowheads="1"/>
          </p:cNvSpPr>
          <p:nvPr/>
        </p:nvSpPr>
        <p:spPr bwMode="auto">
          <a:xfrm>
            <a:off x="5521325" y="1887538"/>
            <a:ext cx="230188" cy="431800"/>
          </a:xfrm>
          <a:prstGeom prst="downArrow">
            <a:avLst>
              <a:gd name="adj1" fmla="val 50000"/>
              <a:gd name="adj2" fmla="val 50002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535239" y="69851"/>
            <a:ext cx="7761287" cy="830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</a:rPr>
              <a:t>Radioactive Ping Pong Balls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2236789" y="1084263"/>
            <a:ext cx="8181975" cy="241935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en-US">
                <a:solidFill>
                  <a:schemeClr val="bg1"/>
                </a:solidFill>
              </a:rPr>
              <a:t>Workers at Hanford deal with radioactive materials.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>
                <a:solidFill>
                  <a:schemeClr val="bg1"/>
                </a:solidFill>
              </a:rPr>
              <a:t>During the 1940s, workers at Hanford created nuclear material for the war effort. A lot of dangerous waste was produced and stored in large, underground tanks.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>
                <a:solidFill>
                  <a:schemeClr val="bg1"/>
                </a:solidFill>
              </a:rPr>
              <a:t>After a long time, the waste in some of the tanks leaked into the ground. The material is harmful to plants, animals and people.</a:t>
            </a:r>
          </a:p>
        </p:txBody>
      </p:sp>
      <p:pic>
        <p:nvPicPr>
          <p:cNvPr id="5" name="Picture 7" descr="\\hanford\data\Orgdata\CHG\Graphics\ch2graphics\0-WRPS Graphics (USE BY PERMISSION ONLY)\2011- WRPS Graphics Files\1011\3rd Grade Tri-Fold (Annie Khabir)\SST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6" r="4500"/>
          <a:stretch>
            <a:fillRect/>
          </a:stretch>
        </p:blipFill>
        <p:spPr bwMode="auto">
          <a:xfrm>
            <a:off x="4949705" y="3995579"/>
            <a:ext cx="4071937" cy="23241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498726" y="98425"/>
            <a:ext cx="7802563" cy="787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</a:rPr>
              <a:t>Radioactive Ping Pong Balls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2305050" y="1168401"/>
            <a:ext cx="4205288" cy="5235575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We check the tanks on a regular basis so we know what’s happening in them and if we need to do things to protect the environment and people.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One day in the future we will move the waste from the tanks to a large treatment facility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05" y="3974671"/>
            <a:ext cx="3873500" cy="2585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7" descr="Pict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2536">
            <a:off x="7081306" y="1070497"/>
            <a:ext cx="2620963" cy="2926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516188" y="117475"/>
            <a:ext cx="8151812" cy="762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</a:rPr>
              <a:t>Radioactive Ping Pong Balls – </a:t>
            </a:r>
            <a:r>
              <a:rPr lang="en-US" altLang="en-US" dirty="0" err="1">
                <a:solidFill>
                  <a:schemeClr val="bg1"/>
                </a:solidFill>
              </a:rPr>
              <a:t>TASk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2325689" y="1157288"/>
            <a:ext cx="7488237" cy="2932112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You will receive two bags</a:t>
            </a:r>
          </a:p>
          <a:p>
            <a:pPr lvl="1" eaLnBrk="1" hangingPunct="1"/>
            <a:r>
              <a:rPr lang="en-US" altLang="en-US" sz="2200">
                <a:solidFill>
                  <a:schemeClr val="bg1"/>
                </a:solidFill>
              </a:rPr>
              <a:t>Bag #1: 5 “radioactive” ping pong balls</a:t>
            </a:r>
          </a:p>
          <a:p>
            <a:pPr lvl="1" eaLnBrk="1" hangingPunct="1"/>
            <a:r>
              <a:rPr lang="en-US" altLang="en-US" sz="2200">
                <a:solidFill>
                  <a:schemeClr val="bg1"/>
                </a:solidFill>
              </a:rPr>
              <a:t>Bag #2: various, random supplies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We will divide you into teams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Empty the supplies from bag #2, and place bag #1 and bag #2 on the table/floor about 8 ft. apart. You cannot touch the bags after this.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D59D90-068D-B0E5-04A9-44271BB41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4191000"/>
            <a:ext cx="4267200" cy="24003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spberry pi - Name of large robotic arms (two finger) with wrist, arm, hands and spinning ..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t="4026" r="12139" b="5912"/>
          <a:stretch/>
        </p:blipFill>
        <p:spPr>
          <a:xfrm flipH="1">
            <a:off x="8563496" y="3788346"/>
            <a:ext cx="2052747" cy="2700071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0" lon="21299999" rev="0"/>
            </a:camera>
            <a:lightRig rig="threePt" dir="t"/>
          </a:scene3d>
        </p:spPr>
      </p:pic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2162176" y="1071564"/>
            <a:ext cx="6772275" cy="280987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en-US">
                <a:solidFill>
                  <a:schemeClr val="bg1"/>
                </a:solidFill>
              </a:rPr>
              <a:t>The objective is to move all the balls from bag #1 to bag #2 using only the supplies provided.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>
                <a:solidFill>
                  <a:schemeClr val="bg1"/>
                </a:solidFill>
              </a:rPr>
              <a:t>No part of your body (including your clothing!) can touch the “radioactive” ping pong balls.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>
                <a:solidFill>
                  <a:schemeClr val="bg1"/>
                </a:solidFill>
              </a:rPr>
              <a:t>Once a supply item has been used, it is then “contaminated” and must be dropped into bag #2 with the transported balls.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>
                <a:solidFill>
                  <a:schemeClr val="bg1"/>
                </a:solidFill>
              </a:rPr>
              <a:t>If a person touches a ball or if a ball is dropped, this is considered a contamination leak! The instructors will “clean up” the contamination by returning the ball to bag #1 for your team.</a:t>
            </a:r>
          </a:p>
          <a:p>
            <a:pPr eaLnBrk="1" hangingPunct="1">
              <a:lnSpc>
                <a:spcPct val="100000"/>
              </a:lnSpc>
            </a:pP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6188" y="117475"/>
            <a:ext cx="8151812" cy="7620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</a:rPr>
              <a:t>Radioactive Ping Pong Balls – </a:t>
            </a:r>
            <a:r>
              <a:rPr lang="en-US" altLang="en-US" dirty="0" err="1">
                <a:solidFill>
                  <a:schemeClr val="bg1"/>
                </a:solidFill>
              </a:rPr>
              <a:t>TASk</a:t>
            </a: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32773" name="Picture 2" descr="Free vector graphic: Warning, Hand, Off, Touch, Not - Free Image on Pixabay - 4380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6203" r="8749" b="29836"/>
          <a:stretch>
            <a:fillRect/>
          </a:stretch>
        </p:blipFill>
        <p:spPr bwMode="auto">
          <a:xfrm>
            <a:off x="9058276" y="1981200"/>
            <a:ext cx="1255713" cy="12588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057399" y="314645"/>
            <a:ext cx="8077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orbel" panose="020B0503020204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orbel" panose="020B0503020204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orbel" panose="020B0503020204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orbel" panose="020B0503020204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our local sponsors and the teachers for helping with Engineers Week!</a:t>
            </a:r>
          </a:p>
        </p:txBody>
      </p:sp>
      <p:pic>
        <p:nvPicPr>
          <p:cNvPr id="3379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58" y="3182931"/>
            <a:ext cx="22860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entral Plateau Cleanup Company - Hanford Site">
            <a:extLst>
              <a:ext uri="{FF2B5EF4-FFF2-40B4-BE49-F238E27FC236}">
                <a16:creationId xmlns:a16="http://schemas.microsoft.com/office/drawing/2014/main" id="{22257386-AFF0-44C1-B338-F0067AFD9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23" y="4882166"/>
            <a:ext cx="2982953" cy="103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4378856"/>
            <a:ext cx="15716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t="7280" r="9617" b="7270"/>
          <a:stretch/>
        </p:blipFill>
        <p:spPr bwMode="auto">
          <a:xfrm>
            <a:off x="7338601" y="4810294"/>
            <a:ext cx="234977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TextBox 15"/>
          <p:cNvSpPr txBox="1">
            <a:spLocks noChangeArrowheads="1"/>
          </p:cNvSpPr>
          <p:nvPr/>
        </p:nvSpPr>
        <p:spPr bwMode="auto">
          <a:xfrm>
            <a:off x="1866899" y="6135857"/>
            <a:ext cx="8458200" cy="67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For more information, please visit </a:t>
            </a:r>
            <a:r>
              <a:rPr lang="en-US" altLang="en-US" sz="1800" dirty="0">
                <a:latin typeface="Arial" panose="020B0604020202020204" pitchFamily="34" charset="0"/>
                <a:hlinkClick r:id="rId6"/>
              </a:rPr>
              <a:t>www.DiscoverE.org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Activity instructions adapted from </a:t>
            </a:r>
            <a:r>
              <a:rPr lang="en-US" altLang="en-US" sz="1800" dirty="0">
                <a:latin typeface="Arial" panose="020B0604020202020204" pitchFamily="34" charset="0"/>
                <a:hlinkClick r:id="rId7"/>
              </a:rPr>
              <a:t>teachengineering.org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1028" name="Picture 4" descr="Hanford Mission Integration Solutions | LinkedIn">
            <a:extLst>
              <a:ext uri="{FF2B5EF4-FFF2-40B4-BE49-F238E27FC236}">
                <a16:creationId xmlns:a16="http://schemas.microsoft.com/office/drawing/2014/main" id="{3D12D2F8-CA39-4C19-9896-94E3BC666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3" r="14045"/>
          <a:stretch/>
        </p:blipFill>
        <p:spPr bwMode="auto">
          <a:xfrm>
            <a:off x="8589934" y="2928096"/>
            <a:ext cx="3089329" cy="106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56605FF-2C58-BB34-D612-5F2A011CFC43}"/>
              </a:ext>
            </a:extLst>
          </p:cNvPr>
          <p:cNvGrpSpPr/>
          <p:nvPr/>
        </p:nvGrpSpPr>
        <p:grpSpPr>
          <a:xfrm>
            <a:off x="7850591" y="1688360"/>
            <a:ext cx="3302165" cy="846772"/>
            <a:chOff x="4290849" y="1779906"/>
            <a:chExt cx="3302165" cy="84677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369AAD8-6999-448F-B587-2A9270E496AE}"/>
                </a:ext>
              </a:extLst>
            </p:cNvPr>
            <p:cNvSpPr/>
            <p:nvPr/>
          </p:nvSpPr>
          <p:spPr>
            <a:xfrm>
              <a:off x="4290849" y="1779906"/>
              <a:ext cx="3302165" cy="8467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15646EF4-CEC1-DB51-5C7C-278234673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6337" y="1827266"/>
              <a:ext cx="3151187" cy="7488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3F9D04A-ADBB-1134-179F-DC273929DE7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52" t="1601" b="4513"/>
          <a:stretch/>
        </p:blipFill>
        <p:spPr>
          <a:xfrm>
            <a:off x="1358457" y="1796766"/>
            <a:ext cx="2982954" cy="821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928CE-5E30-5A0A-CBCB-5CB82E34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40" y="1733812"/>
            <a:ext cx="4433470" cy="327519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9"/>
          <p:cNvSpPr txBox="1">
            <a:spLocks noChangeArrowheads="1"/>
          </p:cNvSpPr>
          <p:nvPr/>
        </p:nvSpPr>
        <p:spPr bwMode="auto">
          <a:xfrm>
            <a:off x="1371600" y="1555195"/>
            <a:ext cx="990599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1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Engineers from all over the area have come together to talk about what they do. Some design buildings, robots, or roads; others work with chemicals; and still others work locally at Hanford or in the Tri-Cities.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dirty="0">
              <a:solidFill>
                <a:prstClr val="white">
                  <a:lumMod val="95000"/>
                </a:prstClr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In the Tri-Cities area, engineers are inventing, designing, and building instruments that help people do their jobs better and safer.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dirty="0">
              <a:solidFill>
                <a:prstClr val="white">
                  <a:lumMod val="9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2590800" y="4760933"/>
            <a:ext cx="64764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82FFF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know anyone who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82FFF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an engineer?</a:t>
            </a:r>
            <a:endParaRPr lang="en-US" altLang="en-US" sz="3600" b="1" dirty="0">
              <a:solidFill>
                <a:srgbClr val="82FFFF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0" name="Title 1"/>
          <p:cNvSpPr>
            <a:spLocks noGrp="1"/>
          </p:cNvSpPr>
          <p:nvPr>
            <p:ph type="title"/>
          </p:nvPr>
        </p:nvSpPr>
        <p:spPr>
          <a:xfrm>
            <a:off x="2446339" y="-20638"/>
            <a:ext cx="7945437" cy="104775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</a:rPr>
              <a:t>National Engineers Week 2023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2543175" y="0"/>
            <a:ext cx="7429500" cy="9017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>
                <a:solidFill>
                  <a:schemeClr val="bg1"/>
                </a:solidFill>
              </a:rPr>
              <a:t>What is an engineer?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3023304" y="914400"/>
            <a:ext cx="5968295" cy="3859213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en-US" sz="19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Engineers turn ideas into products that we all use everyday. </a:t>
            </a: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en-US" sz="19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Engineers are involved in almost everything we see. </a:t>
            </a: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en-US" sz="19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Engineers apply knowledge of math, science, and technology.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en-US" sz="19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Engineers are curious and like to solve problems.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en-US" sz="19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Engineers can be girls or boys.</a:t>
            </a:r>
          </a:p>
        </p:txBody>
      </p:sp>
      <p:pic>
        <p:nvPicPr>
          <p:cNvPr id="1028" name="Picture 4" descr="NASA powers up Ingenuity Mars helicopter in space for the 1st time | Space">
            <a:extLst>
              <a:ext uri="{FF2B5EF4-FFF2-40B4-BE49-F238E27FC236}">
                <a16:creationId xmlns:a16="http://schemas.microsoft.com/office/drawing/2014/main" id="{D8CDD40B-7FB9-4531-8AAB-89B8B25FD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0" t="32" r="114"/>
          <a:stretch/>
        </p:blipFill>
        <p:spPr bwMode="auto">
          <a:xfrm>
            <a:off x="7989751" y="4330130"/>
            <a:ext cx="4102714" cy="229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UV for dummies – Bits&amp;amp;Chips">
            <a:extLst>
              <a:ext uri="{FF2B5EF4-FFF2-40B4-BE49-F238E27FC236}">
                <a16:creationId xmlns:a16="http://schemas.microsoft.com/office/drawing/2014/main" id="{A97D249E-EC2D-48E6-84A2-65A3AE99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735" y="4038600"/>
            <a:ext cx="1928409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 is 5G Wireless Technology and How it Works? - GeeksforGeeks">
            <a:extLst>
              <a:ext uri="{FF2B5EF4-FFF2-40B4-BE49-F238E27FC236}">
                <a16:creationId xmlns:a16="http://schemas.microsoft.com/office/drawing/2014/main" id="{FCDD16ED-D63B-4B4E-AFCA-B58AA22BE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5" y="5047688"/>
            <a:ext cx="2923770" cy="158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: Hydropower Power Plant. The &amp;quot; Three Gorges Dam Project &amp;quot; is the... |  Download Scientific Diagram">
            <a:extLst>
              <a:ext uri="{FF2B5EF4-FFF2-40B4-BE49-F238E27FC236}">
                <a16:creationId xmlns:a16="http://schemas.microsoft.com/office/drawing/2014/main" id="{C07BD43F-6D99-44DB-B405-76BDA2CC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28" y="4038600"/>
            <a:ext cx="265463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What Do Gravitational Waves Sound Like? - The Atlantic">
            <a:extLst>
              <a:ext uri="{FF2B5EF4-FFF2-40B4-BE49-F238E27FC236}">
                <a16:creationId xmlns:a16="http://schemas.microsoft.com/office/drawing/2014/main" id="{B4B961CD-E809-48DC-A83E-F488A7D93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25" y="2298575"/>
            <a:ext cx="3311293" cy="185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ubble&amp;#39;s enormous, ambitious successor is poised to change our  understanding of the universe | Salon.com">
            <a:extLst>
              <a:ext uri="{FF2B5EF4-FFF2-40B4-BE49-F238E27FC236}">
                <a16:creationId xmlns:a16="http://schemas.microsoft.com/office/drawing/2014/main" id="{BC65F15F-29AE-44E8-8123-19C19B5A1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5" y="2895600"/>
            <a:ext cx="2932761" cy="197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2"/>
          <p:cNvSpPr>
            <a:spLocks noGrp="1"/>
          </p:cNvSpPr>
          <p:nvPr>
            <p:ph type="title"/>
          </p:nvPr>
        </p:nvSpPr>
        <p:spPr>
          <a:xfrm>
            <a:off x="2570163" y="-11113"/>
            <a:ext cx="7429500" cy="94297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</a:rPr>
              <a:t>What do engineers do?</a:t>
            </a: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2989264" y="1016001"/>
            <a:ext cx="6213475" cy="646113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3600">
                <a:solidFill>
                  <a:srgbClr val="F89F56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Build Things</a:t>
            </a:r>
          </a:p>
        </p:txBody>
      </p:sp>
      <p:pic>
        <p:nvPicPr>
          <p:cNvPr id="133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9" y="1831975"/>
            <a:ext cx="726122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2"/>
          <p:cNvSpPr>
            <a:spLocks noGrp="1"/>
          </p:cNvSpPr>
          <p:nvPr>
            <p:ph type="title"/>
          </p:nvPr>
        </p:nvSpPr>
        <p:spPr>
          <a:xfrm>
            <a:off x="2593975" y="85726"/>
            <a:ext cx="7429500" cy="835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>
                <a:solidFill>
                  <a:schemeClr val="bg1"/>
                </a:solidFill>
              </a:rPr>
              <a:t>What do engineers do?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2652714" y="866776"/>
            <a:ext cx="6213475" cy="646113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3600" b="1" dirty="0">
                <a:solidFill>
                  <a:schemeClr val="accent4">
                    <a:lumMod val="75000"/>
                  </a:schemeClr>
                </a:solidFill>
                <a:latin typeface="MS PMincho" pitchFamily="18" charset="-128"/>
                <a:ea typeface="MS PMincho" pitchFamily="18" charset="-128"/>
                <a:cs typeface="Arial" panose="020B0604020202020204" pitchFamily="34" charset="0"/>
              </a:rPr>
              <a:t>Improve Things</a:t>
            </a:r>
          </a:p>
        </p:txBody>
      </p:sp>
      <p:pic>
        <p:nvPicPr>
          <p:cNvPr id="1434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9" r="23570"/>
          <a:stretch>
            <a:fillRect/>
          </a:stretch>
        </p:blipFill>
        <p:spPr bwMode="auto">
          <a:xfrm>
            <a:off x="1762125" y="1357889"/>
            <a:ext cx="19319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2"/>
          <p:cNvSpPr txBox="1">
            <a:spLocks noChangeArrowheads="1"/>
          </p:cNvSpPr>
          <p:nvPr/>
        </p:nvSpPr>
        <p:spPr bwMode="auto">
          <a:xfrm>
            <a:off x="1747836" y="3232727"/>
            <a:ext cx="2025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1876 – First phone call</a:t>
            </a:r>
          </a:p>
        </p:txBody>
      </p:sp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6308726" y="3343275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1930s</a:t>
            </a:r>
          </a:p>
        </p:txBody>
      </p:sp>
      <p:pic>
        <p:nvPicPr>
          <p:cNvPr id="1434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1" y="1703388"/>
            <a:ext cx="1793875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8497889" y="3460750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1960s</a:t>
            </a:r>
          </a:p>
        </p:txBody>
      </p:sp>
      <p:pic>
        <p:nvPicPr>
          <p:cNvPr id="1434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608" y="3916362"/>
            <a:ext cx="180340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11"/>
          <p:cNvSpPr txBox="1">
            <a:spLocks noChangeArrowheads="1"/>
          </p:cNvSpPr>
          <p:nvPr/>
        </p:nvSpPr>
        <p:spPr bwMode="auto">
          <a:xfrm>
            <a:off x="2246386" y="6319837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1980s</a:t>
            </a:r>
          </a:p>
        </p:txBody>
      </p:sp>
      <p:pic>
        <p:nvPicPr>
          <p:cNvPr id="1434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97" y="4667249"/>
            <a:ext cx="19081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TextBox 13"/>
          <p:cNvSpPr txBox="1">
            <a:spLocks noChangeArrowheads="1"/>
          </p:cNvSpPr>
          <p:nvPr/>
        </p:nvSpPr>
        <p:spPr bwMode="auto">
          <a:xfrm>
            <a:off x="4253672" y="5972174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1990s</a:t>
            </a:r>
          </a:p>
        </p:txBody>
      </p:sp>
      <p:pic>
        <p:nvPicPr>
          <p:cNvPr id="1434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264" y="4700587"/>
            <a:ext cx="1724025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0" name="TextBox 15"/>
          <p:cNvSpPr txBox="1">
            <a:spLocks noChangeArrowheads="1"/>
          </p:cNvSpPr>
          <p:nvPr/>
        </p:nvSpPr>
        <p:spPr bwMode="auto">
          <a:xfrm>
            <a:off x="6372064" y="6046786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2000s</a:t>
            </a:r>
          </a:p>
        </p:txBody>
      </p:sp>
      <p:pic>
        <p:nvPicPr>
          <p:cNvPr id="1435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4" y="1454150"/>
            <a:ext cx="14573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2" name="TextBox 17"/>
          <p:cNvSpPr txBox="1">
            <a:spLocks noChangeArrowheads="1"/>
          </p:cNvSpPr>
          <p:nvPr/>
        </p:nvSpPr>
        <p:spPr bwMode="auto">
          <a:xfrm>
            <a:off x="4397375" y="3830638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1904</a:t>
            </a:r>
          </a:p>
        </p:txBody>
      </p:sp>
      <p:pic>
        <p:nvPicPr>
          <p:cNvPr id="1435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60" y="4261282"/>
            <a:ext cx="18383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4" y="1846263"/>
            <a:ext cx="2008187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5" name="TextBox 15"/>
          <p:cNvSpPr txBox="1">
            <a:spLocks noChangeArrowheads="1"/>
          </p:cNvSpPr>
          <p:nvPr/>
        </p:nvSpPr>
        <p:spPr bwMode="auto">
          <a:xfrm>
            <a:off x="8563697" y="6118656"/>
            <a:ext cx="696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2019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itle 1"/>
          <p:cNvSpPr>
            <a:spLocks noGrp="1"/>
          </p:cNvSpPr>
          <p:nvPr>
            <p:ph type="title"/>
          </p:nvPr>
        </p:nvSpPr>
        <p:spPr>
          <a:xfrm>
            <a:off x="2605088" y="73025"/>
            <a:ext cx="7429500" cy="89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</a:rPr>
              <a:t>What do engineers do?</a:t>
            </a:r>
          </a:p>
        </p:txBody>
      </p:sp>
      <p:pic>
        <p:nvPicPr>
          <p:cNvPr id="5" name="Picture 18" descr="king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34" y="1066800"/>
            <a:ext cx="5567363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4" descr="kingd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3"/>
          <a:stretch>
            <a:fillRect/>
          </a:stretch>
        </p:blipFill>
        <p:spPr bwMode="auto">
          <a:xfrm>
            <a:off x="284330" y="4475202"/>
            <a:ext cx="3101302" cy="205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DC48FAD-60E7-86CE-5156-F807198133D1}"/>
              </a:ext>
            </a:extLst>
          </p:cNvPr>
          <p:cNvGrpSpPr/>
          <p:nvPr/>
        </p:nvGrpSpPr>
        <p:grpSpPr>
          <a:xfrm>
            <a:off x="4572000" y="3429000"/>
            <a:ext cx="3884505" cy="3177464"/>
            <a:chOff x="4420786" y="2052503"/>
            <a:chExt cx="5154615" cy="44972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6A9608-5E95-3DFA-9611-D8D9141C6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0786" y="2052503"/>
              <a:ext cx="5154613" cy="12001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504D21-4B30-2F22-32E7-AE0EC255B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0789" y="3252654"/>
              <a:ext cx="5154612" cy="15708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E4E7917-5146-F2C7-ECD2-0211C5D72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0787" y="4823547"/>
              <a:ext cx="5154613" cy="172625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A014A9-0F39-B7C3-B929-D2322ABED3DA}"/>
              </a:ext>
            </a:extLst>
          </p:cNvPr>
          <p:cNvGrpSpPr/>
          <p:nvPr/>
        </p:nvGrpSpPr>
        <p:grpSpPr>
          <a:xfrm>
            <a:off x="8576708" y="1198986"/>
            <a:ext cx="2915759" cy="5307966"/>
            <a:chOff x="-1929483" y="1074839"/>
            <a:chExt cx="2915759" cy="53079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D51C15B-8789-925B-B039-EFA423238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929483" y="1074839"/>
              <a:ext cx="2909527" cy="103739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C1568DF-CF93-03E6-EAE4-AC633CD23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926367" y="2096367"/>
              <a:ext cx="2909527" cy="111573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0DCAE73-ABD2-C2EF-F8B3-7FD639B6D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909323" y="3212105"/>
              <a:ext cx="2895599" cy="104019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A613F6C-B467-0C42-8B94-00FE9019A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909323" y="4252303"/>
              <a:ext cx="2892483" cy="109986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CAC1098-00B2-9010-3C3E-DDD89D758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1909323" y="5334851"/>
              <a:ext cx="2892483" cy="1047954"/>
            </a:xfrm>
            <a:prstGeom prst="rect">
              <a:avLst/>
            </a:prstGeom>
          </p:spPr>
        </p:pic>
      </p:grp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5828866" y="1366673"/>
            <a:ext cx="2618336" cy="177509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4000" b="1" dirty="0">
                <a:solidFill>
                  <a:srgbClr val="CC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Demolish Things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itle 1"/>
          <p:cNvSpPr>
            <a:spLocks noGrp="1"/>
          </p:cNvSpPr>
          <p:nvPr>
            <p:ph type="title"/>
          </p:nvPr>
        </p:nvSpPr>
        <p:spPr>
          <a:xfrm>
            <a:off x="2605088" y="73025"/>
            <a:ext cx="7429500" cy="89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</a:rPr>
              <a:t>What do engineers do?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20782" y="984395"/>
            <a:ext cx="2618336" cy="177509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4000" b="1" dirty="0">
                <a:solidFill>
                  <a:srgbClr val="CC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Demolish Things</a:t>
            </a:r>
          </a:p>
        </p:txBody>
      </p:sp>
      <p:pic>
        <p:nvPicPr>
          <p:cNvPr id="2" name="Online Media 1" title="I-90 Snoqualmie rock blasting montage">
            <a:hlinkClick r:id="" action="ppaction://media"/>
            <a:extLst>
              <a:ext uri="{FF2B5EF4-FFF2-40B4-BE49-F238E27FC236}">
                <a16:creationId xmlns:a16="http://schemas.microsoft.com/office/drawing/2014/main" id="{68781631-C85D-CC42-FFC2-D5A303B0B99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38400" y="1244106"/>
            <a:ext cx="9531494" cy="538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10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8" name="Title 2"/>
          <p:cNvSpPr>
            <a:spLocks noGrp="1"/>
          </p:cNvSpPr>
          <p:nvPr>
            <p:ph type="title"/>
          </p:nvPr>
        </p:nvSpPr>
        <p:spPr>
          <a:xfrm>
            <a:off x="1" y="100014"/>
            <a:ext cx="12192000" cy="83978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</a:rPr>
              <a:t>Engineers make a difference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6C9E05-0013-4687-A000-F808D6C7D744}"/>
              </a:ext>
            </a:extLst>
          </p:cNvPr>
          <p:cNvSpPr txBox="1"/>
          <p:nvPr/>
        </p:nvSpPr>
        <p:spPr>
          <a:xfrm>
            <a:off x="10058400" y="6172200"/>
            <a:ext cx="1997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@theoceancleanup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366C5D6-4776-48BF-AFB3-0AEB67BA0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74" y="1866474"/>
            <a:ext cx="5655252" cy="430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361E0C-B174-4A07-8AED-38582F69DA9D}"/>
              </a:ext>
            </a:extLst>
          </p:cNvPr>
          <p:cNvSpPr txBox="1"/>
          <p:nvPr/>
        </p:nvSpPr>
        <p:spPr>
          <a:xfrm>
            <a:off x="0" y="102054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Ocean Cleanup Project</a:t>
            </a:r>
          </a:p>
        </p:txBody>
      </p:sp>
      <p:pic>
        <p:nvPicPr>
          <p:cNvPr id="5126" name="Picture 6" descr="Pacific garbage patch, largest collection of ocean trash, grows">
            <a:extLst>
              <a:ext uri="{FF2B5EF4-FFF2-40B4-BE49-F238E27FC236}">
                <a16:creationId xmlns:a16="http://schemas.microsoft.com/office/drawing/2014/main" id="{AC7F4471-E8EC-476C-9688-EB631AD11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" b="1332"/>
          <a:stretch/>
        </p:blipFill>
        <p:spPr bwMode="auto">
          <a:xfrm>
            <a:off x="299174" y="1866474"/>
            <a:ext cx="5655252" cy="461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755979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78F85FA5E9BC45A200C258AB113B28" ma:contentTypeVersion="11" ma:contentTypeDescription="Create a new document." ma:contentTypeScope="" ma:versionID="affc0d35a5f355ca44ecb60e07983443">
  <xsd:schema xmlns:xsd="http://www.w3.org/2001/XMLSchema" xmlns:xs="http://www.w3.org/2001/XMLSchema" xmlns:p="http://schemas.microsoft.com/office/2006/metadata/properties" xmlns:ns2="78d27ab5-3a05-489d-b10a-8a36924e9cc0" xmlns:ns3="6e227a1e-b4f6-43c4-ae7e-aa50685ec073" targetNamespace="http://schemas.microsoft.com/office/2006/metadata/properties" ma:root="true" ma:fieldsID="289ec502c760dac8e9b5e92016e17145" ns2:_="" ns3:_="">
    <xsd:import namespace="78d27ab5-3a05-489d-b10a-8a36924e9cc0"/>
    <xsd:import namespace="6e227a1e-b4f6-43c4-ae7e-aa50685ec0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d27ab5-3a05-489d-b10a-8a36924e9c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227a1e-b4f6-43c4-ae7e-aa50685ec07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41115E-E287-4E60-95C4-CF154361E5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B0F291-42D1-4AAB-A64E-197E1383350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873E368-78F7-413D-A021-1C409D9CAB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d27ab5-3a05-489d-b10a-8a36924e9cc0"/>
    <ds:schemaRef ds:uri="6e227a1e-b4f6-43c4-ae7e-aa50685ec0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4563</TotalTime>
  <Words>1214</Words>
  <Application>Microsoft Office PowerPoint</Application>
  <PresentationFormat>Widescreen</PresentationFormat>
  <Paragraphs>197</Paragraphs>
  <Slides>26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MS PMincho</vt:lpstr>
      <vt:lpstr>Aharoni</vt:lpstr>
      <vt:lpstr>Arial</vt:lpstr>
      <vt:lpstr>Berlin Sans FB Demi</vt:lpstr>
      <vt:lpstr>Calibri</vt:lpstr>
      <vt:lpstr>MV Boli</vt:lpstr>
      <vt:lpstr>Segoe UI Black</vt:lpstr>
      <vt:lpstr>Titillium Web</vt:lpstr>
      <vt:lpstr>Tw Cen MT</vt:lpstr>
      <vt:lpstr>Wingdings</vt:lpstr>
      <vt:lpstr>Circuit</vt:lpstr>
      <vt:lpstr>PowerPoint Presentation</vt:lpstr>
      <vt:lpstr>A little bit about us…</vt:lpstr>
      <vt:lpstr>National Engineers Week 2023</vt:lpstr>
      <vt:lpstr>What is an engineer?</vt:lpstr>
      <vt:lpstr>What do engineers do?</vt:lpstr>
      <vt:lpstr>What do engineers do?</vt:lpstr>
      <vt:lpstr>What do engineers do?</vt:lpstr>
      <vt:lpstr>What do engineers do?</vt:lpstr>
      <vt:lpstr>Engineers make a difference</vt:lpstr>
      <vt:lpstr>Engineers make a difference</vt:lpstr>
      <vt:lpstr>Types of engineering</vt:lpstr>
      <vt:lpstr>Types of engineering</vt:lpstr>
      <vt:lpstr>Types of engineering</vt:lpstr>
      <vt:lpstr>Types of engineering</vt:lpstr>
      <vt:lpstr>Types of engineering</vt:lpstr>
      <vt:lpstr>Famous engineers – To Name a Few</vt:lpstr>
      <vt:lpstr>Is Engineering For You?</vt:lpstr>
      <vt:lpstr>How do I become an engineer?</vt:lpstr>
      <vt:lpstr>Opportunities are Everywhere!</vt:lpstr>
      <vt:lpstr>Project</vt:lpstr>
      <vt:lpstr>Radioactive Ping Pong Balls</vt:lpstr>
      <vt:lpstr>Radioactive Ping Pong Balls</vt:lpstr>
      <vt:lpstr>Radioactive Ping Pong Balls</vt:lpstr>
      <vt:lpstr>Radioactive Ping Pong Balls – TASk</vt:lpstr>
      <vt:lpstr>PowerPoint Presentation</vt:lpstr>
      <vt:lpstr>PowerPoint Presentation</vt:lpstr>
    </vt:vector>
  </TitlesOfParts>
  <Company>Hanford (MSP ver 1.0)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Engineer’s Week 2015</dc:title>
  <dc:creator>h9404066</dc:creator>
  <cp:lastModifiedBy>Randall, Samantha N</cp:lastModifiedBy>
  <cp:revision>154</cp:revision>
  <dcterms:created xsi:type="dcterms:W3CDTF">2015-01-06T17:54:37Z</dcterms:created>
  <dcterms:modified xsi:type="dcterms:W3CDTF">2023-02-16T17:01:52Z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0x010100DC78F85FA5E9BC45A200C258AB113B28</vt:lpwstr>
  </property>
</Properties>
</file>