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</p:sldMasterIdLst>
  <p:notesMasterIdLst>
    <p:notesMasterId r:id="rId31"/>
  </p:notesMasterIdLst>
  <p:handoutMasterIdLst>
    <p:handoutMasterId r:id="rId32"/>
  </p:handoutMasterIdLst>
  <p:sldIdLst>
    <p:sldId id="366" r:id="rId5"/>
    <p:sldId id="367" r:id="rId6"/>
    <p:sldId id="368" r:id="rId7"/>
    <p:sldId id="369" r:id="rId8"/>
    <p:sldId id="370" r:id="rId9"/>
    <p:sldId id="371" r:id="rId10"/>
    <p:sldId id="372" r:id="rId11"/>
    <p:sldId id="395" r:id="rId12"/>
    <p:sldId id="393" r:id="rId13"/>
    <p:sldId id="373" r:id="rId14"/>
    <p:sldId id="374" r:id="rId15"/>
    <p:sldId id="375" r:id="rId16"/>
    <p:sldId id="376" r:id="rId17"/>
    <p:sldId id="377" r:id="rId18"/>
    <p:sldId id="378" r:id="rId19"/>
    <p:sldId id="382" r:id="rId20"/>
    <p:sldId id="380" r:id="rId21"/>
    <p:sldId id="381" r:id="rId22"/>
    <p:sldId id="396" r:id="rId23"/>
    <p:sldId id="342" r:id="rId24"/>
    <p:sldId id="354" r:id="rId25"/>
    <p:sldId id="358" r:id="rId26"/>
    <p:sldId id="383" r:id="rId27"/>
    <p:sldId id="357" r:id="rId28"/>
    <p:sldId id="394" r:id="rId29"/>
    <p:sldId id="3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3AE"/>
    <a:srgbClr val="9393FF"/>
    <a:srgbClr val="353537"/>
    <a:srgbClr val="33CC33"/>
    <a:srgbClr val="99FF33"/>
    <a:srgbClr val="6666FF"/>
    <a:srgbClr val="00CC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94" autoAdjust="0"/>
  </p:normalViewPr>
  <p:slideViewPr>
    <p:cSldViewPr>
      <p:cViewPr varScale="1">
        <p:scale>
          <a:sx n="88" d="100"/>
          <a:sy n="88" d="100"/>
        </p:scale>
        <p:origin x="14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FB318-DF23-4959-A928-09F8F60927E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331B8-F8C1-494E-A227-A89E02960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27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C9DA7-CEE2-4154-8079-5BFBDE30009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B70AA-A27C-4FFD-8213-5A7F4B4A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 for the classroom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7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5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and the next four slides highlight different engineering disciplines.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68D84F-7EAF-4D1A-8ACB-775BE51FB3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9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You could also highlight where you got your engineering degree.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5AEB7E-981D-4B73-B4C4-8CF8C020D75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yourself. </a:t>
            </a:r>
          </a:p>
          <a:p>
            <a:r>
              <a:rPr lang="en-US" dirty="0"/>
              <a:t>Fill out this slide with your information.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0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brief background explanation of why we’re visiting with students this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Overview of what an engineer is.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James Webb Telescope – can see farther, towards the origins of the universe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5G wireless communication technology – 20x faster cell reception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Ultraviolet Lithography – smaller and smarter microchips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World’s Largest Hydroelectric power plant on the Yangtze River, China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NASA Perseverance Rover landing and NASA Ingenuity (first space helicopter)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Gravitational Waves – LIGO in Richland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75374-6FDE-49C4-A09F-C2DB9FCCF09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and the next two slides show highlights of things engineers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5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the progression of the telephone, which does a lot more than just make voice calls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the controlled demolition of the Kingdome in 2000. This was where the </a:t>
            </a:r>
            <a:r>
              <a:rPr lang="en-US" dirty="0" err="1"/>
              <a:t>Seahwaks</a:t>
            </a:r>
            <a:r>
              <a:rPr lang="en-US" dirty="0"/>
              <a:t>, Mariners, </a:t>
            </a:r>
            <a:r>
              <a:rPr lang="en-US" dirty="0" err="1"/>
              <a:t>SuperSonics</a:t>
            </a:r>
            <a:r>
              <a:rPr lang="en-US" dirty="0"/>
              <a:t>, and Sounders all played.  The Seahawks’ current stadium (Lumen Field) was built on this site after demolition was completed.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6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the controlled demolition of the Kingdome in 2000. This was where the </a:t>
            </a:r>
            <a:r>
              <a:rPr lang="en-US" dirty="0" err="1"/>
              <a:t>Seahwaks</a:t>
            </a:r>
            <a:r>
              <a:rPr lang="en-US" dirty="0"/>
              <a:t>, Mariners, </a:t>
            </a:r>
            <a:r>
              <a:rPr lang="en-US" dirty="0" err="1"/>
              <a:t>SuperSonics</a:t>
            </a:r>
            <a:r>
              <a:rPr lang="en-US" dirty="0"/>
              <a:t>, and Sounders all played.  The Seahawks’ current stadium (Lumen Field) was built on this site after demolition was completed.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16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5" name="Group 4"/>
          <p:cNvGrpSpPr/>
          <p:nvPr/>
        </p:nvGrpSpPr>
        <p:grpSpPr>
          <a:xfrm>
            <a:off x="1" y="1"/>
            <a:ext cx="307340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651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51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734300" y="541020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8148E-79C4-42FE-9A53-5934FFBD60FD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3652" y="5410201"/>
            <a:ext cx="51244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3700" y="5410201"/>
            <a:ext cx="7725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2DA6-A6E4-4CB7-903C-2C1B1D272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40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6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5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4798-40EA-4407-BE57-E31181D8EA52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1A4B-B187-488C-93FD-5556AAAC4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778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1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1BE6-6DC0-44BE-B8E7-1C60BE8EF7D2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9ADFE-D333-4CA2-A635-7F080D1D8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323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9217" y="719138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2467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1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7E6A-7562-4013-A259-00CECC319867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870F1-D724-4360-9E9B-2FF37737C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5144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34043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4EA1-ECEE-47F2-9665-D5BAC2AC5844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FEFC-16E0-4991-B796-5158B7B74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5039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41412" y="3360263"/>
            <a:ext cx="3195243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8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4767" y="3363435"/>
            <a:ext cx="3185277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3E31B-FCDD-4B7E-A9A7-9F69FA816768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E96B-B333-462B-A3B4-58CAFF6A1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661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0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4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4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292EA-6F10-4919-A44C-3D9C710DD77F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D2D0-EFB4-45EF-A16D-A37E8A1FD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903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8AF59-D2B5-4101-82F8-661E0F10A329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32363-F0A1-4AEB-8351-E23EF6AD4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8713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1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601"/>
            <a:ext cx="7748591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A2632-E537-4DCE-8FEF-59E0377B6FBC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63C4C-8A86-4EE2-BCDF-2E4A03BCA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81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RPS logo (vertical)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158750"/>
            <a:ext cx="107526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WRPS ppt banner bas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538"/>
            <a:ext cx="12192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WRPS ppt banner bas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6864"/>
            <a:ext cx="121920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141414" y="2249487"/>
            <a:ext cx="99059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0D50D-74CC-4A6D-ADF4-8903497462B8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6369-BBE0-4B76-84DB-982B558F1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936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8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1B4C-8154-4125-BB39-80C2A33CABF6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1E666-8DB7-45B4-9EE4-9895BB32C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332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A8D00-C807-47DF-AB14-F154BC564C55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006B-E2A8-4538-9857-A1B904EC0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090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8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8537" y="2249486"/>
            <a:ext cx="45812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9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9323" y="2249485"/>
            <a:ext cx="457808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9"/>
            <a:ext cx="487521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2D9D5-FDD4-4C97-8477-CF5F871DFF07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0BD2-BE05-4E0C-9F45-E621DC86C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658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80DB-9548-478F-9610-B146D8AF21A1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C714-55D8-4084-8CC8-6304A0203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16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0A65-9E1A-46BD-985B-23F5814334A2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336D6-5585-46C1-ABB2-38656EF54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0508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06396-22B2-411D-B130-8A366B1A9815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8BAA-05CF-4C18-A93A-00B4D21F1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902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5" y="609600"/>
            <a:ext cx="5005283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43822" y="609600"/>
            <a:ext cx="4603591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2249486"/>
            <a:ext cx="5005285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6A12C-0F79-429F-AEAB-587E374F1F08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C91C3-8935-4A35-9A86-7C3DEAFAF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132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19050" y="0"/>
            <a:ext cx="12056535" cy="6858000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0884" y="619126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0884" y="2249488"/>
            <a:ext cx="99060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7017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EB04C2-809D-4DD4-AAD2-ACE23B45C30C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0884" y="5883276"/>
            <a:ext cx="6239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417" y="5883276"/>
            <a:ext cx="770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B99070-9E0E-43B2-BE8B-FACFA97EF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57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wmf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6.png"/><Relationship Id="rId7" Type="http://schemas.openxmlformats.org/officeDocument/2006/relationships/hyperlink" Target="https://www.teachengineering.org/activities/view/cub_intro_lesson01_activity1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iscovere.org/" TargetMode="External"/><Relationship Id="rId11" Type="http://schemas.openxmlformats.org/officeDocument/2006/relationships/image" Target="../media/image82.png"/><Relationship Id="rId5" Type="http://schemas.openxmlformats.org/officeDocument/2006/relationships/image" Target="../media/image78.png"/><Relationship Id="rId10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2KAlHW_rVM?feature=oembed" TargetMode="Externa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0C56C-15E4-7C46-EA53-D0127ED3C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2"/>
          <a:stretch/>
        </p:blipFill>
        <p:spPr bwMode="auto">
          <a:xfrm>
            <a:off x="960050" y="2165126"/>
            <a:ext cx="10271899" cy="25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8" name="Title 2"/>
          <p:cNvSpPr>
            <a:spLocks noGrp="1"/>
          </p:cNvSpPr>
          <p:nvPr>
            <p:ph type="title"/>
          </p:nvPr>
        </p:nvSpPr>
        <p:spPr>
          <a:xfrm>
            <a:off x="2433639" y="100014"/>
            <a:ext cx="7781925" cy="8397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Engineers make a difference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C9E05-0013-4687-A000-F808D6C7D744}"/>
              </a:ext>
            </a:extLst>
          </p:cNvPr>
          <p:cNvSpPr txBox="1"/>
          <p:nvPr/>
        </p:nvSpPr>
        <p:spPr>
          <a:xfrm>
            <a:off x="10058400" y="6172200"/>
            <a:ext cx="1997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@theoceancleanup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7DCF9-50F1-45A9-B912-2329976E8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8" y="1066800"/>
            <a:ext cx="6333847" cy="358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02EFF-CAE8-4C22-B67A-B6AB9192D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205" y="2597268"/>
            <a:ext cx="6333847" cy="358994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26AD2AE-4781-4ABE-B67E-179358ED8CD4}"/>
              </a:ext>
            </a:extLst>
          </p:cNvPr>
          <p:cNvSpPr txBox="1"/>
          <p:nvPr/>
        </p:nvSpPr>
        <p:spPr>
          <a:xfrm>
            <a:off x="6705600" y="1583868"/>
            <a:ext cx="312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https://youtu.be/31gFN3vP_0g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697164" y="5554663"/>
            <a:ext cx="2149475" cy="461962"/>
          </a:xfrm>
          <a:prstGeom prst="rect">
            <a:avLst/>
          </a:prstGeom>
          <a:solidFill>
            <a:srgbClr val="99FF66">
              <a:alpha val="38823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>
                <a:solidFill>
                  <a:prstClr val="white"/>
                </a:solidFill>
                <a:latin typeface="Aharoni" pitchFamily="2" charset="0"/>
                <a:cs typeface="Aharoni" pitchFamily="2" charset="0"/>
              </a:rPr>
              <a:t>Mechanical</a:t>
            </a:r>
          </a:p>
        </p:txBody>
      </p:sp>
      <p:sp>
        <p:nvSpPr>
          <p:cNvPr id="16389" name="Title 3"/>
          <p:cNvSpPr>
            <a:spLocks noGrp="1"/>
          </p:cNvSpPr>
          <p:nvPr>
            <p:ph type="title"/>
          </p:nvPr>
        </p:nvSpPr>
        <p:spPr>
          <a:xfrm>
            <a:off x="2697163" y="92076"/>
            <a:ext cx="7429500" cy="8556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Types of engineering</a:t>
            </a:r>
          </a:p>
        </p:txBody>
      </p:sp>
      <p:pic>
        <p:nvPicPr>
          <p:cNvPr id="3076" name="Picture 4" descr="Kuka gains three new orders for assembly line conversions">
            <a:extLst>
              <a:ext uri="{FF2B5EF4-FFF2-40B4-BE49-F238E27FC236}">
                <a16:creationId xmlns:a16="http://schemas.microsoft.com/office/drawing/2014/main" id="{841E3B71-CF4F-4C96-8208-31024AEEE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13"/>
          <a:stretch/>
        </p:blipFill>
        <p:spPr bwMode="auto">
          <a:xfrm>
            <a:off x="6705600" y="1828800"/>
            <a:ext cx="4689211" cy="444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hat Should You Expect from a Mechanical Engineer? | Austin Nichols">
            <a:extLst>
              <a:ext uri="{FF2B5EF4-FFF2-40B4-BE49-F238E27FC236}">
                <a16:creationId xmlns:a16="http://schemas.microsoft.com/office/drawing/2014/main" id="{89C9717C-5D42-4C43-9AC3-B862D7084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6" y="1219200"/>
            <a:ext cx="6550289" cy="36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olden_Gate_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2578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ridge con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77382"/>
            <a:ext cx="489585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678739" y="2008188"/>
            <a:ext cx="2149475" cy="461962"/>
          </a:xfrm>
          <a:prstGeom prst="rect">
            <a:avLst/>
          </a:prstGeom>
          <a:solidFill>
            <a:srgbClr val="99FF66">
              <a:alpha val="38823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>
                <a:solidFill>
                  <a:prstClr val="white"/>
                </a:solidFill>
                <a:latin typeface="Aharoni" pitchFamily="2" charset="0"/>
                <a:cs typeface="Aharoni" pitchFamily="2" charset="0"/>
              </a:rPr>
              <a:t>Civil</a:t>
            </a:r>
          </a:p>
        </p:txBody>
      </p:sp>
      <p:sp>
        <p:nvSpPr>
          <p:cNvPr id="17413" name="Title 2"/>
          <p:cNvSpPr>
            <a:spLocks noGrp="1"/>
          </p:cNvSpPr>
          <p:nvPr>
            <p:ph type="title"/>
          </p:nvPr>
        </p:nvSpPr>
        <p:spPr>
          <a:xfrm>
            <a:off x="2687638" y="107950"/>
            <a:ext cx="7429500" cy="768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Types of engineering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il refin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145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7832726" y="1152526"/>
            <a:ext cx="2149475" cy="461963"/>
          </a:xfrm>
          <a:prstGeom prst="rect">
            <a:avLst/>
          </a:prstGeom>
          <a:solidFill>
            <a:srgbClr val="99FF66">
              <a:alpha val="38823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>
                <a:solidFill>
                  <a:prstClr val="white"/>
                </a:solidFill>
                <a:latin typeface="Aharoni" pitchFamily="2" charset="0"/>
                <a:cs typeface="Aharoni" pitchFamily="2" charset="0"/>
              </a:rPr>
              <a:t>Chemical</a:t>
            </a:r>
          </a:p>
        </p:txBody>
      </p:sp>
      <p:sp>
        <p:nvSpPr>
          <p:cNvPr id="18436" name="Title 2"/>
          <p:cNvSpPr>
            <a:spLocks noGrp="1"/>
          </p:cNvSpPr>
          <p:nvPr>
            <p:ph type="title"/>
          </p:nvPr>
        </p:nvSpPr>
        <p:spPr>
          <a:xfrm>
            <a:off x="2590800" y="115888"/>
            <a:ext cx="7429500" cy="736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Types of engineering</a:t>
            </a:r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69844"/>
            <a:ext cx="4448111" cy="294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3276600" y="5715000"/>
            <a:ext cx="4648200" cy="461665"/>
          </a:xfrm>
          <a:prstGeom prst="rect">
            <a:avLst/>
          </a:prstGeom>
          <a:solidFill>
            <a:srgbClr val="99FF66">
              <a:alpha val="38823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solidFill>
                  <a:prstClr val="white"/>
                </a:solidFill>
                <a:latin typeface="Aharoni" pitchFamily="2" charset="0"/>
                <a:cs typeface="Aharoni" pitchFamily="2" charset="0"/>
              </a:rPr>
              <a:t>Electrical / Computer Science</a:t>
            </a:r>
          </a:p>
        </p:txBody>
      </p:sp>
      <p:sp>
        <p:nvSpPr>
          <p:cNvPr id="19460" name="Title 2"/>
          <p:cNvSpPr>
            <a:spLocks noGrp="1"/>
          </p:cNvSpPr>
          <p:nvPr>
            <p:ph type="title"/>
          </p:nvPr>
        </p:nvSpPr>
        <p:spPr>
          <a:xfrm>
            <a:off x="2686050" y="109539"/>
            <a:ext cx="7429500" cy="719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Types of engineering</a:t>
            </a:r>
          </a:p>
        </p:txBody>
      </p:sp>
      <p:pic>
        <p:nvPicPr>
          <p:cNvPr id="4106" name="Picture 10" descr="Details: Electrical and Computer Engineering, Master&amp;#39;s">
            <a:extLst>
              <a:ext uri="{FF2B5EF4-FFF2-40B4-BE49-F238E27FC236}">
                <a16:creationId xmlns:a16="http://schemas.microsoft.com/office/drawing/2014/main" id="{A427D471-45EA-4E11-AAD8-9E66308B5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6" y="1762964"/>
            <a:ext cx="5183043" cy="388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ixbt.com/mainboard/gigabyte/890fxa-ud7/bo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55587"/>
            <a:ext cx="3276600" cy="24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Microsoft Xbox Series X 1TB Console Black RRT-00001 - Best Buy">
            <a:extLst>
              <a:ext uri="{FF2B5EF4-FFF2-40B4-BE49-F238E27FC236}">
                <a16:creationId xmlns:a16="http://schemas.microsoft.com/office/drawing/2014/main" id="{E0B4A493-0416-481F-832F-421349F0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2789649"/>
            <a:ext cx="2284412" cy="270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0BA9831B-DB8D-4CE2-875D-8FA873753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30666"/>
          <a:stretch/>
        </p:blipFill>
        <p:spPr bwMode="auto">
          <a:xfrm>
            <a:off x="9601200" y="1143000"/>
            <a:ext cx="190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613025" y="185739"/>
            <a:ext cx="7429500" cy="727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bg1"/>
                </a:solidFill>
              </a:rPr>
              <a:t>Types of engineering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59013" y="1217613"/>
          <a:ext cx="7567611" cy="333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 Few More Types of Engineers</a:t>
                      </a:r>
                    </a:p>
                  </a:txBody>
                  <a:tcPr marL="91442" marR="91442" marT="45733" marB="4573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Computer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Environmental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Geotechnical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Aerospace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Audio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Agricultural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Biological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Biomedical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Biochemical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Ceramic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Materials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Geological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Process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Industrial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Manufacturing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Mining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Nuclear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Petroleum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Controls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Systems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Optical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Structural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Corrosion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Water Resources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154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703763"/>
            <a:ext cx="163830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6" y="4860926"/>
            <a:ext cx="1636713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4826000"/>
            <a:ext cx="16700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9" y="4656138"/>
            <a:ext cx="16589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71738" y="36514"/>
            <a:ext cx="7720012" cy="9286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Famous engineers – To Name a Few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057274"/>
            <a:ext cx="10744200" cy="5267325"/>
          </a:xfrm>
        </p:spPr>
        <p:txBody>
          <a:bodyPr/>
          <a:lstStyle/>
          <a:p>
            <a:pPr eaLnBrk="1" hangingPunct="1"/>
            <a:r>
              <a:rPr lang="en-US" altLang="en-US" dirty="0"/>
              <a:t>Kayla Barron – Systems Engineer from Richland High School</a:t>
            </a:r>
          </a:p>
          <a:p>
            <a:pPr lvl="1" eaLnBrk="1" hangingPunct="1"/>
            <a:r>
              <a:rPr lang="en-US" altLang="en-US" dirty="0"/>
              <a:t>NASA Astronaut</a:t>
            </a:r>
          </a:p>
          <a:p>
            <a:pPr lvl="1" eaLnBrk="1" hangingPunct="1"/>
            <a:r>
              <a:rPr lang="en-US" altLang="en-US" dirty="0"/>
              <a:t>flew Nov 10</a:t>
            </a:r>
            <a:r>
              <a:rPr lang="en-US" altLang="en-US" baseline="30000" dirty="0"/>
              <a:t>th</a:t>
            </a:r>
            <a:r>
              <a:rPr lang="en-US" altLang="en-US" dirty="0"/>
              <a:t> 2021 on SpaceX Dragon, 176 days in space</a:t>
            </a:r>
          </a:p>
          <a:p>
            <a:pPr marL="0" indent="0" eaLnBrk="1" hangingPunct="1">
              <a:buNone/>
            </a:pPr>
            <a:endParaRPr lang="en-US" altLang="en-US" sz="1200" dirty="0"/>
          </a:p>
          <a:p>
            <a:pPr eaLnBrk="1" hangingPunct="1"/>
            <a:r>
              <a:rPr lang="en-US" altLang="en-US" dirty="0"/>
              <a:t>Jeff Bezos – Electrical Engineering/Computer Science</a:t>
            </a:r>
          </a:p>
          <a:p>
            <a:pPr lvl="1" eaLnBrk="1" hangingPunct="1"/>
            <a:r>
              <a:rPr lang="en-US" altLang="en-US" dirty="0"/>
              <a:t>Amazon, Blue Origin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dirty="0"/>
              <a:t>Larry Page – Computer Science</a:t>
            </a:r>
          </a:p>
          <a:p>
            <a:pPr lvl="1" eaLnBrk="1" hangingPunct="1"/>
            <a:r>
              <a:rPr lang="en-US" altLang="en-US" dirty="0"/>
              <a:t>Google co-founder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dirty="0"/>
              <a:t>Elon Musk – Physics/Econ, Coding</a:t>
            </a:r>
          </a:p>
          <a:p>
            <a:pPr lvl="1" eaLnBrk="1" hangingPunct="1"/>
            <a:r>
              <a:rPr lang="en-US" altLang="en-US" dirty="0"/>
              <a:t>Tesla, SpaceX, The Boring Company, </a:t>
            </a:r>
            <a:r>
              <a:rPr lang="en-US" altLang="en-US" dirty="0" err="1"/>
              <a:t>Neuralink</a:t>
            </a:r>
            <a:r>
              <a:rPr lang="en-US" altLang="en-US"/>
              <a:t>, Twitter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9371DA4-0DC9-43AC-8B2D-219D827F0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513" y="1057274"/>
            <a:ext cx="1727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rry Page Leaves Google And How A Tragic Death Inspired Two 25-Year-Old  Entrepreneurs | Today's Top 12 Stories">
            <a:extLst>
              <a:ext uri="{FF2B5EF4-FFF2-40B4-BE49-F238E27FC236}">
                <a16:creationId xmlns:a16="http://schemas.microsoft.com/office/drawing/2014/main" id="{15B01E80-F49A-4706-AA66-3251493F5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61" y="3886200"/>
            <a:ext cx="2453278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Jeff Bezos - IMDb">
            <a:extLst>
              <a:ext uri="{FF2B5EF4-FFF2-40B4-BE49-F238E27FC236}">
                <a16:creationId xmlns:a16="http://schemas.microsoft.com/office/drawing/2014/main" id="{4FC9A961-FFDC-490E-8809-DEC3AC3AA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13" y="2269208"/>
            <a:ext cx="1574800" cy="22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lon Musk - Wikipedia">
            <a:extLst>
              <a:ext uri="{FF2B5EF4-FFF2-40B4-BE49-F238E27FC236}">
                <a16:creationId xmlns:a16="http://schemas.microsoft.com/office/drawing/2014/main" id="{7B773423-00A3-49C3-9A59-A498C0DC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301" y="4499744"/>
            <a:ext cx="1585173" cy="208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2625725" y="141288"/>
            <a:ext cx="7429500" cy="692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Is Engineering For You?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25675" y="968376"/>
            <a:ext cx="8229600" cy="3503613"/>
          </a:xfrm>
        </p:spPr>
        <p:txBody>
          <a:bodyPr/>
          <a:lstStyle/>
          <a:p>
            <a:pPr eaLnBrk="1" hangingPunct="1"/>
            <a:r>
              <a:rPr lang="en-US" altLang="en-US" sz="2100">
                <a:cs typeface="Arial" panose="020B0604020202020204" pitchFamily="34" charset="0"/>
              </a:rPr>
              <a:t>Do you like to build with Legos?</a:t>
            </a:r>
          </a:p>
          <a:p>
            <a:pPr eaLnBrk="1" hangingPunct="1"/>
            <a:r>
              <a:rPr lang="en-US" altLang="en-US" sz="2100">
                <a:cs typeface="Arial" panose="020B0604020202020204" pitchFamily="34" charset="0"/>
              </a:rPr>
              <a:t>Do you ask questions about how things work?</a:t>
            </a:r>
          </a:p>
          <a:p>
            <a:pPr eaLnBrk="1" hangingPunct="1"/>
            <a:r>
              <a:rPr lang="en-US" altLang="en-US" sz="2100">
                <a:cs typeface="Arial" panose="020B0604020202020204" pitchFamily="34" charset="0"/>
              </a:rPr>
              <a:t>Do you have fun experimenting to see what happens when you cook?</a:t>
            </a:r>
          </a:p>
          <a:p>
            <a:pPr eaLnBrk="1" hangingPunct="1"/>
            <a:r>
              <a:rPr lang="en-US" altLang="en-US" sz="2100">
                <a:cs typeface="Arial" panose="020B0604020202020204" pitchFamily="34" charset="0"/>
              </a:rPr>
              <a:t>Do you wonder what makes something work, like a plane?</a:t>
            </a:r>
          </a:p>
          <a:p>
            <a:pPr eaLnBrk="1" hangingPunct="1"/>
            <a:r>
              <a:rPr lang="en-US" altLang="en-US" sz="2100">
                <a:cs typeface="Arial" panose="020B0604020202020204" pitchFamily="34" charset="0"/>
              </a:rPr>
              <a:t>Do you have an interest or knowledge in math and science?</a:t>
            </a: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4291014"/>
            <a:ext cx="29194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4530726"/>
            <a:ext cx="378936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 rot="-877054">
            <a:off x="8358189" y="993776"/>
            <a:ext cx="1673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99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YES!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2424113" y="25400"/>
            <a:ext cx="8031162" cy="10556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How do I become an engineer?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25675" y="968376"/>
            <a:ext cx="8229600" cy="35020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cs typeface="Arial" pitchFamily="34" charset="0"/>
              </a:rPr>
              <a:t>If you like math, science, and figuring out how things work, you are on your way to becoming an engineer! </a:t>
            </a:r>
          </a:p>
          <a:p>
            <a:pPr marL="5715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100" dirty="0">
                <a:cs typeface="Arial" pitchFamily="34" charset="0"/>
              </a:rPr>
              <a:t>Be curious!!</a:t>
            </a:r>
          </a:p>
          <a:p>
            <a:pPr marL="5715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100" dirty="0">
                <a:cs typeface="Arial" pitchFamily="34" charset="0"/>
              </a:rPr>
              <a:t>Take math and science classes in high school and study hard!</a:t>
            </a:r>
          </a:p>
          <a:p>
            <a:pPr marL="5715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100" dirty="0">
                <a:cs typeface="Arial" pitchFamily="34" charset="0"/>
              </a:rPr>
              <a:t>Go to college and get your degree</a:t>
            </a:r>
          </a:p>
        </p:txBody>
      </p:sp>
      <p:pic>
        <p:nvPicPr>
          <p:cNvPr id="2560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5"/>
          <a:stretch>
            <a:fillRect/>
          </a:stretch>
        </p:blipFill>
        <p:spPr bwMode="auto">
          <a:xfrm>
            <a:off x="1736726" y="4552950"/>
            <a:ext cx="27098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6" y="4538664"/>
            <a:ext cx="281146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4784726" y="6248401"/>
            <a:ext cx="242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400">
                <a:solidFill>
                  <a:prstClr val="white"/>
                </a:solidFill>
                <a:latin typeface="Arial" panose="020B0604020202020204" pitchFamily="34" charset="0"/>
              </a:rPr>
              <a:t>Washington State University</a:t>
            </a:r>
          </a:p>
        </p:txBody>
      </p:sp>
      <p:sp>
        <p:nvSpPr>
          <p:cNvPr id="25607" name="TextBox 14"/>
          <p:cNvSpPr txBox="1">
            <a:spLocks noChangeArrowheads="1"/>
          </p:cNvSpPr>
          <p:nvPr/>
        </p:nvSpPr>
        <p:spPr bwMode="auto">
          <a:xfrm>
            <a:off x="2636839" y="6248401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400">
                <a:solidFill>
                  <a:prstClr val="white"/>
                </a:solidFill>
                <a:latin typeface="Arial" panose="020B0604020202020204" pitchFamily="34" charset="0"/>
              </a:rPr>
              <a:t>Gonzaga</a:t>
            </a:r>
          </a:p>
        </p:txBody>
      </p:sp>
      <p:pic>
        <p:nvPicPr>
          <p:cNvPr id="2560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4538664"/>
            <a:ext cx="25733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5"/>
          <p:cNvSpPr txBox="1">
            <a:spLocks noChangeArrowheads="1"/>
          </p:cNvSpPr>
          <p:nvPr/>
        </p:nvSpPr>
        <p:spPr bwMode="auto">
          <a:xfrm>
            <a:off x="7904163" y="6248401"/>
            <a:ext cx="215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400">
                <a:solidFill>
                  <a:prstClr val="white"/>
                </a:solidFill>
                <a:latin typeface="Arial" panose="020B0604020202020204" pitchFamily="34" charset="0"/>
              </a:rPr>
              <a:t>University of Washington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ADD91-EA98-5748-D74E-1D3FB919C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"/>
            <a:ext cx="9905999" cy="676882"/>
          </a:xfrm>
        </p:spPr>
        <p:txBody>
          <a:bodyPr/>
          <a:lstStyle/>
          <a:p>
            <a:r>
              <a:rPr lang="en-US" dirty="0"/>
              <a:t>Opportunities are Everywhere!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8C1CB-43B1-44FB-BBE6-D762D31D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95840"/>
            <a:ext cx="10591800" cy="5276397"/>
          </a:xfrm>
        </p:spPr>
        <p:txBody>
          <a:bodyPr/>
          <a:lstStyle/>
          <a:p>
            <a:r>
              <a:rPr lang="en-US" dirty="0"/>
              <a:t>All-girl Tri-Cities group of 4</a:t>
            </a:r>
            <a:r>
              <a:rPr lang="en-US" baseline="30000" dirty="0"/>
              <a:t>th</a:t>
            </a:r>
            <a:r>
              <a:rPr lang="en-US" dirty="0"/>
              <a:t>-6</a:t>
            </a:r>
            <a:r>
              <a:rPr lang="en-US" baseline="30000" dirty="0"/>
              <a:t>th</a:t>
            </a:r>
            <a:r>
              <a:rPr lang="en-US" dirty="0"/>
              <a:t> graders </a:t>
            </a:r>
            <a:br>
              <a:rPr lang="en-US" dirty="0"/>
            </a:br>
            <a:r>
              <a:rPr lang="en-US" dirty="0"/>
              <a:t>	on way to World Championships in FIRST Lego League Championship in 2023</a:t>
            </a:r>
          </a:p>
          <a:p>
            <a:r>
              <a:rPr lang="en-US"/>
              <a:t>they built a solar panel cleaning robot called "Roof Rover" out of Legos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0C986-0B80-0497-F24F-F81A835A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26369-BBE0-4B76-84DB-982B558F15F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A32DEC-F42C-C4EF-C48E-01BC5F12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2797176"/>
            <a:ext cx="6962775" cy="308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79B77D-953B-4887-3740-3430EF08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426" y="5953919"/>
            <a:ext cx="4705350" cy="447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63C73F-CB40-DCC4-5781-C0374809F88F}"/>
              </a:ext>
            </a:extLst>
          </p:cNvPr>
          <p:cNvSpPr txBox="1"/>
          <p:nvPr/>
        </p:nvSpPr>
        <p:spPr>
          <a:xfrm>
            <a:off x="7953375" y="2796838"/>
            <a:ext cx="423862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 4</a:t>
            </a:r>
            <a:r>
              <a:rPr lang="en-US" sz="2000" b="1" i="0" baseline="3000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th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 grader Kaitlyn Gibson, </a:t>
            </a:r>
          </a:p>
          <a:p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	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White Bluffs Elementary</a:t>
            </a:r>
          </a:p>
          <a:p>
            <a:endParaRPr lang="en-US" sz="1400" b="1" i="0" dirty="0">
              <a:solidFill>
                <a:schemeClr val="bg1"/>
              </a:solidFill>
              <a:effectLst/>
              <a:latin typeface="Titillium Web" panose="020B0604020202020204" pitchFamily="2" charset="0"/>
            </a:endParaRPr>
          </a:p>
          <a:p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5</a:t>
            </a:r>
            <a:r>
              <a:rPr lang="en-US" sz="2000" b="1" i="0" baseline="3000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th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 grader Emily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Krahenbuhl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, </a:t>
            </a:r>
          </a:p>
          <a:p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	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Orchard Elementary</a:t>
            </a:r>
          </a:p>
          <a:p>
            <a:endParaRPr lang="en-US" sz="1400" b="1" i="0" dirty="0">
              <a:solidFill>
                <a:schemeClr val="bg1"/>
              </a:solidFill>
              <a:effectLst/>
              <a:latin typeface="Titillium Web" panose="020B0604020202020204" pitchFamily="2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5</a:t>
            </a:r>
            <a:r>
              <a:rPr lang="en-US" sz="2000" b="1" baseline="30000" dirty="0">
                <a:solidFill>
                  <a:schemeClr val="bg1"/>
                </a:solidFill>
                <a:latin typeface="Titillium Web" panose="020B0604020202020204" pitchFamily="2" charset="0"/>
              </a:rPr>
              <a:t>th</a:t>
            </a:r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 grader 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Bianca Zink, </a:t>
            </a:r>
          </a:p>
          <a:p>
            <a:r>
              <a:rPr lang="en-US" sz="2000" b="1" dirty="0">
                <a:solidFill>
                  <a:schemeClr val="bg1"/>
                </a:solidFill>
                <a:latin typeface="Titillium Web" panose="00000500000000000000" pitchFamily="2" charset="0"/>
              </a:rPr>
              <a:t>	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Lewis and Clark Elementary</a:t>
            </a:r>
          </a:p>
          <a:p>
            <a:endParaRPr lang="en-US" sz="1400" b="1" i="0" dirty="0">
              <a:solidFill>
                <a:schemeClr val="bg1"/>
              </a:solidFill>
              <a:effectLst/>
              <a:latin typeface="Titillium Web" panose="020B0604020202020204" pitchFamily="2" charset="0"/>
            </a:endParaRPr>
          </a:p>
          <a:p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6</a:t>
            </a:r>
            <a:r>
              <a:rPr lang="en-US" sz="2000" b="1" i="0" baseline="3000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th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 graders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Aditri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Prasad, </a:t>
            </a:r>
          </a:p>
          <a:p>
            <a:r>
              <a:rPr lang="en-US" sz="2000" b="1" i="0" dirty="0" err="1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Samviti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 Prasad, and Lucy Cramer </a:t>
            </a:r>
          </a:p>
          <a:p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Enterprise Middle 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School</a:t>
            </a:r>
            <a:b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378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2781300" y="-22225"/>
            <a:ext cx="7429500" cy="1057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A little bit about us…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7DDEF1-752A-E1C6-7428-E427277E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007341"/>
            <a:ext cx="8229600" cy="36941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engineer (e.g., chemical engineer)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 because…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Favorite Project -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engineer (e.g., chemical engineer)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 because…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Favorite Project -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9E5332E-76F9-BC13-5F7A-0BE2CB5C1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29000"/>
            <a:ext cx="4125191" cy="306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059B5CC-FBDB-7965-7CFE-84C96A531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0208"/>
            <a:ext cx="4125191" cy="326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47C559B-D313-4A39-AFDA-051C323FDD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 b="15220"/>
          <a:stretch/>
        </p:blipFill>
        <p:spPr bwMode="auto">
          <a:xfrm>
            <a:off x="685800" y="4561834"/>
            <a:ext cx="3109046" cy="205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H9177294\Local Settings\Temporary Internet Files\Content.IE5\LLPLDHCI\MC900319960[1].wmf">
            <a:extLst>
              <a:ext uri="{FF2B5EF4-FFF2-40B4-BE49-F238E27FC236}">
                <a16:creationId xmlns:a16="http://schemas.microsoft.com/office/drawing/2014/main" id="{1AA74A80-A7D5-86D0-5559-78CF93B2A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2323667" cy="21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uu.edu/cose/ie/engineeringweek/images/engineering_w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1"/>
            <a:ext cx="3810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2665413" y="68263"/>
            <a:ext cx="7429500" cy="976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bg1"/>
                </a:solidFill>
              </a:rPr>
              <a:t>Project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981200" y="5400676"/>
            <a:ext cx="8229600" cy="708025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Toothpick Bridges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522538" y="147639"/>
            <a:ext cx="7796212" cy="744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Types of Load</a:t>
            </a: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1878013" y="1216026"/>
            <a:ext cx="48053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914400"/>
            <a:r>
              <a:rPr lang="en-US" altLang="en-US" sz="3200"/>
              <a:t>Tension (pulling apart)</a:t>
            </a:r>
          </a:p>
          <a:p>
            <a:pPr lvl="1" defTabSz="914400"/>
            <a:r>
              <a:rPr lang="en-US" altLang="en-US" sz="3200"/>
              <a:t>Rope in a tug a war</a:t>
            </a:r>
          </a:p>
          <a:p>
            <a:pPr defTabSz="914400"/>
            <a:r>
              <a:rPr lang="en-US" altLang="en-US" sz="3200"/>
              <a:t>Compression (squeezing together)</a:t>
            </a:r>
          </a:p>
          <a:p>
            <a:pPr lvl="1" defTabSz="914400"/>
            <a:r>
              <a:rPr lang="en-US" altLang="en-US" sz="3200"/>
              <a:t>Car Crusher</a:t>
            </a:r>
          </a:p>
          <a:p>
            <a:pPr defTabSz="914400"/>
            <a:r>
              <a:rPr lang="en-US" altLang="en-US" sz="3200"/>
              <a:t>Shear (Tearing or Ripping)</a:t>
            </a:r>
          </a:p>
          <a:p>
            <a:pPr lvl="1" defTabSz="914400"/>
            <a:r>
              <a:rPr lang="en-US" altLang="en-US" sz="3200"/>
              <a:t>Jaws of Life</a:t>
            </a:r>
          </a:p>
        </p:txBody>
      </p:sp>
      <p:pic>
        <p:nvPicPr>
          <p:cNvPr id="17" name="Picture 2" descr="http://commercialleaselawblog.com/files/2011/01/tug-of-war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9" y="2597150"/>
            <a:ext cx="3671887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cache.gawkerassets.com/assets/images/12/2010/07/500x_car_crus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1" y="3671888"/>
            <a:ext cx="3700463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ttp://static.ddmcdn.com/gif/jaws-life-reli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977901"/>
            <a:ext cx="38100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title"/>
          </p:nvPr>
        </p:nvSpPr>
        <p:spPr>
          <a:xfrm>
            <a:off x="2633663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Now Let’s Build a Bridge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3581400" y="3352800"/>
            <a:ext cx="4267200" cy="1295400"/>
            <a:chOff x="2057400" y="3352800"/>
            <a:chExt cx="4267200" cy="1295400"/>
          </a:xfrm>
        </p:grpSpPr>
        <p:cxnSp>
          <p:nvCxnSpPr>
            <p:cNvPr id="29710" name="Straight Connector 4"/>
            <p:cNvCxnSpPr>
              <a:cxnSpLocks noChangeShapeType="1"/>
            </p:cNvCxnSpPr>
            <p:nvPr/>
          </p:nvCxnSpPr>
          <p:spPr bwMode="auto">
            <a:xfrm>
              <a:off x="2057400" y="4648200"/>
              <a:ext cx="4267200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11" name="Straight Connector 5"/>
            <p:cNvCxnSpPr>
              <a:cxnSpLocks noChangeShapeType="1"/>
            </p:cNvCxnSpPr>
            <p:nvPr/>
          </p:nvCxnSpPr>
          <p:spPr bwMode="auto">
            <a:xfrm>
              <a:off x="2933700" y="3352800"/>
              <a:ext cx="2514600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12" name="Straight Connector 7"/>
            <p:cNvCxnSpPr>
              <a:cxnSpLocks noChangeShapeType="1"/>
            </p:cNvCxnSpPr>
            <p:nvPr/>
          </p:nvCxnSpPr>
          <p:spPr bwMode="auto">
            <a:xfrm flipV="1">
              <a:off x="2057400" y="3352800"/>
              <a:ext cx="876300" cy="129540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13" name="Straight Connector 8"/>
            <p:cNvCxnSpPr>
              <a:cxnSpLocks noChangeShapeType="1"/>
            </p:cNvCxnSpPr>
            <p:nvPr/>
          </p:nvCxnSpPr>
          <p:spPr bwMode="auto">
            <a:xfrm flipH="1" flipV="1">
              <a:off x="5448300" y="3352800"/>
              <a:ext cx="876300" cy="129540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700" name="Group 9"/>
          <p:cNvGrpSpPr>
            <a:grpSpLocks/>
          </p:cNvGrpSpPr>
          <p:nvPr/>
        </p:nvGrpSpPr>
        <p:grpSpPr bwMode="auto">
          <a:xfrm>
            <a:off x="4572000" y="2819400"/>
            <a:ext cx="4267200" cy="1295400"/>
            <a:chOff x="2057400" y="3352800"/>
            <a:chExt cx="4267200" cy="1295400"/>
          </a:xfrm>
        </p:grpSpPr>
        <p:cxnSp>
          <p:nvCxnSpPr>
            <p:cNvPr id="29706" name="Straight Connector 10"/>
            <p:cNvCxnSpPr>
              <a:cxnSpLocks noChangeShapeType="1"/>
            </p:cNvCxnSpPr>
            <p:nvPr/>
          </p:nvCxnSpPr>
          <p:spPr bwMode="auto">
            <a:xfrm>
              <a:off x="2057400" y="4648200"/>
              <a:ext cx="42672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07" name="Straight Connector 11"/>
            <p:cNvCxnSpPr>
              <a:cxnSpLocks noChangeShapeType="1"/>
            </p:cNvCxnSpPr>
            <p:nvPr/>
          </p:nvCxnSpPr>
          <p:spPr bwMode="auto">
            <a:xfrm>
              <a:off x="2933700" y="3352800"/>
              <a:ext cx="25146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08" name="Straight Connector 12"/>
            <p:cNvCxnSpPr>
              <a:cxnSpLocks noChangeShapeType="1"/>
            </p:cNvCxnSpPr>
            <p:nvPr/>
          </p:nvCxnSpPr>
          <p:spPr bwMode="auto">
            <a:xfrm flipV="1">
              <a:off x="2057400" y="3352800"/>
              <a:ext cx="876300" cy="12954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09" name="Straight Connector 13"/>
            <p:cNvCxnSpPr>
              <a:cxnSpLocks noChangeShapeType="1"/>
            </p:cNvCxnSpPr>
            <p:nvPr/>
          </p:nvCxnSpPr>
          <p:spPr bwMode="auto">
            <a:xfrm flipH="1" flipV="1">
              <a:off x="5448300" y="3352800"/>
              <a:ext cx="876300" cy="12954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9701" name="Straight Connector 14"/>
          <p:cNvCxnSpPr>
            <a:cxnSpLocks noChangeShapeType="1"/>
          </p:cNvCxnSpPr>
          <p:nvPr/>
        </p:nvCxnSpPr>
        <p:spPr bwMode="auto">
          <a:xfrm flipV="1">
            <a:off x="3581400" y="4114800"/>
            <a:ext cx="990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2" name="Straight Connector 15"/>
          <p:cNvCxnSpPr>
            <a:cxnSpLocks noChangeShapeType="1"/>
          </p:cNvCxnSpPr>
          <p:nvPr/>
        </p:nvCxnSpPr>
        <p:spPr bwMode="auto">
          <a:xfrm flipV="1">
            <a:off x="4419600" y="2819400"/>
            <a:ext cx="990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3" name="Straight Connector 16"/>
          <p:cNvCxnSpPr>
            <a:cxnSpLocks noChangeShapeType="1"/>
          </p:cNvCxnSpPr>
          <p:nvPr/>
        </p:nvCxnSpPr>
        <p:spPr bwMode="auto">
          <a:xfrm flipV="1">
            <a:off x="7810500" y="4124325"/>
            <a:ext cx="990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4" name="Straight Connector 17"/>
          <p:cNvCxnSpPr>
            <a:cxnSpLocks noChangeShapeType="1"/>
          </p:cNvCxnSpPr>
          <p:nvPr/>
        </p:nvCxnSpPr>
        <p:spPr bwMode="auto">
          <a:xfrm flipV="1">
            <a:off x="6931025" y="2819400"/>
            <a:ext cx="990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" descr="http://columbiariverimages.com/Images/kennewick_blue_bridge_from_clover_island_2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86"/>
          <a:stretch>
            <a:fillRect/>
          </a:stretch>
        </p:blipFill>
        <p:spPr>
          <a:xfrm>
            <a:off x="2057400" y="1905000"/>
            <a:ext cx="8128000" cy="3987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7164"/>
            <a:ext cx="8229600" cy="6048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Bridge Design Guide</a:t>
            </a: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3581401" y="1905001"/>
            <a:ext cx="4392613" cy="3787775"/>
            <a:chOff x="2057400" y="1905000"/>
            <a:chExt cx="4392251" cy="3787077"/>
          </a:xfrm>
        </p:grpSpPr>
        <p:grpSp>
          <p:nvGrpSpPr>
            <p:cNvPr id="30741" name="Group 14"/>
            <p:cNvGrpSpPr>
              <a:grpSpLocks/>
            </p:cNvGrpSpPr>
            <p:nvPr/>
          </p:nvGrpSpPr>
          <p:grpSpPr bwMode="auto">
            <a:xfrm>
              <a:off x="2057400" y="4648200"/>
              <a:ext cx="4269828" cy="1043877"/>
              <a:chOff x="2057400" y="4648200"/>
              <a:chExt cx="4269828" cy="1043877"/>
            </a:xfrm>
          </p:grpSpPr>
          <p:sp>
            <p:nvSpPr>
              <p:cNvPr id="30748" name="TextBox 1"/>
              <p:cNvSpPr txBox="1">
                <a:spLocks noChangeArrowheads="1"/>
              </p:cNvSpPr>
              <p:nvPr/>
            </p:nvSpPr>
            <p:spPr bwMode="auto">
              <a:xfrm>
                <a:off x="3207815" y="4953000"/>
                <a:ext cx="2278000" cy="584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3200">
                    <a:latin typeface="Arial" panose="020B0604020202020204" pitchFamily="34" charset="0"/>
                  </a:rPr>
                  <a:t>≥ 12 inches</a:t>
                </a:r>
              </a:p>
            </p:txBody>
          </p:sp>
          <p:cxnSp>
            <p:nvCxnSpPr>
              <p:cNvPr id="30749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2057400" y="4648200"/>
                <a:ext cx="0" cy="990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750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6327228" y="4701477"/>
                <a:ext cx="0" cy="990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751" name="Straight Arrow Connector 5"/>
              <p:cNvCxnSpPr>
                <a:cxnSpLocks noChangeShapeType="1"/>
              </p:cNvCxnSpPr>
              <p:nvPr/>
            </p:nvCxnSpPr>
            <p:spPr bwMode="auto">
              <a:xfrm>
                <a:off x="5448300" y="5245388"/>
                <a:ext cx="878928" cy="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752" name="Straight Arrow Connector 7"/>
              <p:cNvCxnSpPr>
                <a:cxnSpLocks noChangeShapeType="1"/>
              </p:cNvCxnSpPr>
              <p:nvPr/>
            </p:nvCxnSpPr>
            <p:spPr bwMode="auto">
              <a:xfrm flipH="1">
                <a:off x="2057401" y="5245388"/>
                <a:ext cx="982958" cy="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742" name="Group 15"/>
            <p:cNvGrpSpPr>
              <a:grpSpLocks/>
            </p:cNvGrpSpPr>
            <p:nvPr/>
          </p:nvGrpSpPr>
          <p:grpSpPr bwMode="auto">
            <a:xfrm>
              <a:off x="2057401" y="1905000"/>
              <a:ext cx="4392250" cy="1447800"/>
              <a:chOff x="2057401" y="1905000"/>
              <a:chExt cx="4392250" cy="1447800"/>
            </a:xfrm>
          </p:grpSpPr>
          <p:cxnSp>
            <p:nvCxnSpPr>
              <p:cNvPr id="30743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2933700" y="1905000"/>
                <a:ext cx="0" cy="1447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744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5466693" y="1905000"/>
                <a:ext cx="0" cy="1447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0745" name="TextBox 13"/>
              <p:cNvSpPr txBox="1">
                <a:spLocks noChangeArrowheads="1"/>
              </p:cNvSpPr>
              <p:nvPr/>
            </p:nvSpPr>
            <p:spPr bwMode="auto">
              <a:xfrm>
                <a:off x="3247776" y="2057400"/>
                <a:ext cx="2050392" cy="584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3200">
                    <a:latin typeface="Arial" panose="020B0604020202020204" pitchFamily="34" charset="0"/>
                  </a:rPr>
                  <a:t>≥ 6 inches</a:t>
                </a:r>
              </a:p>
            </p:txBody>
          </p:sp>
          <p:cxnSp>
            <p:nvCxnSpPr>
              <p:cNvPr id="30746" name="Straight Arrow Connector 20"/>
              <p:cNvCxnSpPr>
                <a:cxnSpLocks noChangeShapeType="1"/>
              </p:cNvCxnSpPr>
              <p:nvPr/>
            </p:nvCxnSpPr>
            <p:spPr bwMode="auto">
              <a:xfrm flipH="1">
                <a:off x="5466693" y="2349787"/>
                <a:ext cx="982958" cy="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747" name="Straight Arrow Connector 21"/>
              <p:cNvCxnSpPr>
                <a:cxnSpLocks noChangeShapeType="1"/>
              </p:cNvCxnSpPr>
              <p:nvPr/>
            </p:nvCxnSpPr>
            <p:spPr bwMode="auto">
              <a:xfrm>
                <a:off x="2057401" y="2349787"/>
                <a:ext cx="878928" cy="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0724" name="Group 22"/>
          <p:cNvGrpSpPr>
            <a:grpSpLocks/>
          </p:cNvGrpSpPr>
          <p:nvPr/>
        </p:nvGrpSpPr>
        <p:grpSpPr bwMode="auto">
          <a:xfrm>
            <a:off x="3581400" y="3343275"/>
            <a:ext cx="4267200" cy="1295400"/>
            <a:chOff x="2057400" y="3352800"/>
            <a:chExt cx="4267200" cy="1295400"/>
          </a:xfrm>
        </p:grpSpPr>
        <p:cxnSp>
          <p:nvCxnSpPr>
            <p:cNvPr id="30737" name="Straight Connector 23"/>
            <p:cNvCxnSpPr>
              <a:cxnSpLocks noChangeShapeType="1"/>
            </p:cNvCxnSpPr>
            <p:nvPr/>
          </p:nvCxnSpPr>
          <p:spPr bwMode="auto">
            <a:xfrm>
              <a:off x="2057400" y="4648200"/>
              <a:ext cx="4267200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38" name="Straight Connector 24"/>
            <p:cNvCxnSpPr>
              <a:cxnSpLocks noChangeShapeType="1"/>
            </p:cNvCxnSpPr>
            <p:nvPr/>
          </p:nvCxnSpPr>
          <p:spPr bwMode="auto">
            <a:xfrm>
              <a:off x="2933700" y="3352800"/>
              <a:ext cx="2514600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39" name="Straight Connector 25"/>
            <p:cNvCxnSpPr>
              <a:cxnSpLocks noChangeShapeType="1"/>
            </p:cNvCxnSpPr>
            <p:nvPr/>
          </p:nvCxnSpPr>
          <p:spPr bwMode="auto">
            <a:xfrm flipV="1">
              <a:off x="2057400" y="3352800"/>
              <a:ext cx="876300" cy="129540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40" name="Straight Connector 26"/>
            <p:cNvCxnSpPr>
              <a:cxnSpLocks noChangeShapeType="1"/>
            </p:cNvCxnSpPr>
            <p:nvPr/>
          </p:nvCxnSpPr>
          <p:spPr bwMode="auto">
            <a:xfrm flipH="1" flipV="1">
              <a:off x="5448300" y="3352800"/>
              <a:ext cx="876300" cy="129540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3581401" y="2809876"/>
            <a:ext cx="6559195" cy="2916255"/>
            <a:chOff x="2057400" y="2810203"/>
            <a:chExt cx="6559280" cy="2916419"/>
          </a:xfrm>
        </p:grpSpPr>
        <p:grpSp>
          <p:nvGrpSpPr>
            <p:cNvPr id="30726" name="Group 27"/>
            <p:cNvGrpSpPr>
              <a:grpSpLocks/>
            </p:cNvGrpSpPr>
            <p:nvPr/>
          </p:nvGrpSpPr>
          <p:grpSpPr bwMode="auto">
            <a:xfrm>
              <a:off x="3048000" y="2810203"/>
              <a:ext cx="4267200" cy="1295400"/>
              <a:chOff x="2057400" y="3352800"/>
              <a:chExt cx="4267200" cy="1295400"/>
            </a:xfrm>
          </p:grpSpPr>
          <p:cxnSp>
            <p:nvCxnSpPr>
              <p:cNvPr id="30733" name="Straight Connector 28"/>
              <p:cNvCxnSpPr>
                <a:cxnSpLocks noChangeShapeType="1"/>
              </p:cNvCxnSpPr>
              <p:nvPr/>
            </p:nvCxnSpPr>
            <p:spPr bwMode="auto">
              <a:xfrm>
                <a:off x="2057400" y="4648200"/>
                <a:ext cx="42672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734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2933700" y="3352800"/>
                <a:ext cx="25146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735" name="Straight Connector 30"/>
              <p:cNvCxnSpPr>
                <a:cxnSpLocks noChangeShapeType="1"/>
              </p:cNvCxnSpPr>
              <p:nvPr/>
            </p:nvCxnSpPr>
            <p:spPr bwMode="auto">
              <a:xfrm flipV="1">
                <a:off x="2057400" y="3352800"/>
                <a:ext cx="876300" cy="12954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736" name="Straight Connector 31"/>
              <p:cNvCxnSpPr>
                <a:cxnSpLocks noChangeShapeType="1"/>
              </p:cNvCxnSpPr>
              <p:nvPr/>
            </p:nvCxnSpPr>
            <p:spPr bwMode="auto">
              <a:xfrm flipH="1" flipV="1">
                <a:off x="5448300" y="3352800"/>
                <a:ext cx="876300" cy="12954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0727" name="Straight Connector 32"/>
            <p:cNvCxnSpPr>
              <a:cxnSpLocks noChangeShapeType="1"/>
            </p:cNvCxnSpPr>
            <p:nvPr/>
          </p:nvCxnSpPr>
          <p:spPr bwMode="auto">
            <a:xfrm flipV="1">
              <a:off x="2057400" y="4105603"/>
              <a:ext cx="990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28" name="Straight Connector 33"/>
            <p:cNvCxnSpPr>
              <a:cxnSpLocks noChangeShapeType="1"/>
            </p:cNvCxnSpPr>
            <p:nvPr/>
          </p:nvCxnSpPr>
          <p:spPr bwMode="auto">
            <a:xfrm flipV="1">
              <a:off x="2924502" y="2810203"/>
              <a:ext cx="990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29" name="Straight Connector 34"/>
            <p:cNvCxnSpPr>
              <a:cxnSpLocks noChangeShapeType="1"/>
            </p:cNvCxnSpPr>
            <p:nvPr/>
          </p:nvCxnSpPr>
          <p:spPr bwMode="auto">
            <a:xfrm flipV="1">
              <a:off x="6302266" y="4114800"/>
              <a:ext cx="990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30" name="Straight Connector 40"/>
            <p:cNvCxnSpPr>
              <a:cxnSpLocks noChangeShapeType="1"/>
            </p:cNvCxnSpPr>
            <p:nvPr/>
          </p:nvCxnSpPr>
          <p:spPr bwMode="auto">
            <a:xfrm flipV="1">
              <a:off x="5423338" y="2810203"/>
              <a:ext cx="990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31" name="TextBox 43"/>
            <p:cNvSpPr txBox="1">
              <a:spLocks noChangeArrowheads="1"/>
            </p:cNvSpPr>
            <p:nvPr/>
          </p:nvSpPr>
          <p:spPr bwMode="auto">
            <a:xfrm rot="19720009">
              <a:off x="6566092" y="5141814"/>
              <a:ext cx="2050588" cy="584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3200">
                  <a:latin typeface="Arial" panose="020B0604020202020204" pitchFamily="34" charset="0"/>
                </a:rPr>
                <a:t>≥ 3 inches</a:t>
              </a:r>
            </a:p>
          </p:txBody>
        </p:sp>
        <p:sp>
          <p:nvSpPr>
            <p:cNvPr id="30732" name="Left Brace 17"/>
            <p:cNvSpPr>
              <a:spLocks/>
            </p:cNvSpPr>
            <p:nvPr/>
          </p:nvSpPr>
          <p:spPr bwMode="auto">
            <a:xfrm rot="-7159878">
              <a:off x="6576600" y="4311623"/>
              <a:ext cx="1000864" cy="1091625"/>
            </a:xfrm>
            <a:prstGeom prst="leftBrace">
              <a:avLst>
                <a:gd name="adj1" fmla="val 8332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4800">
                <a:latin typeface="Garamond" panose="02020404030301010803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2605088" y="220663"/>
            <a:ext cx="8229600" cy="584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/>
              <a:t>Materials and Tools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6157914" y="2108201"/>
            <a:ext cx="397668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None/>
              <a:defRPr/>
            </a:pPr>
            <a:r>
              <a:rPr lang="en-US"/>
              <a:t>Toothpicks (for structure)</a:t>
            </a:r>
          </a:p>
          <a:p>
            <a:pPr marL="0" indent="0" defTabSz="914400" eaLnBrk="1" hangingPunct="1">
              <a:buNone/>
              <a:defRPr/>
            </a:pPr>
            <a:endParaRPr lang="en-US"/>
          </a:p>
          <a:p>
            <a:pPr defTabSz="914400" eaLnBrk="1" hangingPunct="1">
              <a:buNone/>
              <a:defRPr/>
            </a:pPr>
            <a:endParaRPr lang="en-US"/>
          </a:p>
          <a:p>
            <a:pPr defTabSz="914400" eaLnBrk="1" hangingPunct="1">
              <a:buNone/>
              <a:defRPr/>
            </a:pPr>
            <a:endParaRPr lang="en-US"/>
          </a:p>
          <a:p>
            <a:pPr defTabSz="914400" eaLnBrk="1" hangingPunct="1">
              <a:buNone/>
              <a:defRPr/>
            </a:pPr>
            <a:r>
              <a:rPr lang="en-US"/>
              <a:t>Marshmallows</a:t>
            </a:r>
          </a:p>
          <a:p>
            <a:pPr defTabSz="914400" eaLnBrk="1" hangingPunct="1">
              <a:defRPr/>
            </a:pPr>
            <a:endParaRPr lang="en-US"/>
          </a:p>
          <a:p>
            <a:pPr defTabSz="914400" eaLnBrk="1" hangingPunct="1">
              <a:defRPr/>
            </a:pPr>
            <a:endParaRPr lang="en-US" dirty="0"/>
          </a:p>
        </p:txBody>
      </p:sp>
      <p:sp>
        <p:nvSpPr>
          <p:cNvPr id="31748" name="Rectangle 11"/>
          <p:cNvSpPr>
            <a:spLocks noChangeArrowheads="1"/>
          </p:cNvSpPr>
          <p:nvPr/>
        </p:nvSpPr>
        <p:spPr bwMode="auto">
          <a:xfrm>
            <a:off x="2195514" y="3506788"/>
            <a:ext cx="2655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Paper</a:t>
            </a:r>
          </a:p>
        </p:txBody>
      </p:sp>
      <p:pic>
        <p:nvPicPr>
          <p:cNvPr id="31749" name="Picture 16" descr="MCj042481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2944">
            <a:off x="3979863" y="3275013"/>
            <a:ext cx="10874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9"/>
          <p:cNvSpPr>
            <a:spLocks noChangeArrowheads="1"/>
          </p:cNvSpPr>
          <p:nvPr/>
        </p:nvSpPr>
        <p:spPr bwMode="auto">
          <a:xfrm>
            <a:off x="2057400" y="2236788"/>
            <a:ext cx="2655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  Pencil</a:t>
            </a:r>
          </a:p>
        </p:txBody>
      </p:sp>
      <p:pic>
        <p:nvPicPr>
          <p:cNvPr id="31751" name="Picture 26" descr="MCj039720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92301"/>
            <a:ext cx="14049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18"/>
          <p:cNvSpPr>
            <a:spLocks noChangeArrowheads="1"/>
          </p:cNvSpPr>
          <p:nvPr/>
        </p:nvSpPr>
        <p:spPr bwMode="auto">
          <a:xfrm>
            <a:off x="2292350" y="1238251"/>
            <a:ext cx="255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b="1" u="sng">
                <a:latin typeface="Arial" panose="020B0604020202020204" pitchFamily="34" charset="0"/>
              </a:rPr>
              <a:t>Planning</a:t>
            </a:r>
          </a:p>
        </p:txBody>
      </p:sp>
      <p:sp>
        <p:nvSpPr>
          <p:cNvPr id="31753" name="Rectangle 18"/>
          <p:cNvSpPr>
            <a:spLocks noChangeArrowheads="1"/>
          </p:cNvSpPr>
          <p:nvPr/>
        </p:nvSpPr>
        <p:spPr bwMode="auto">
          <a:xfrm>
            <a:off x="6376989" y="1247776"/>
            <a:ext cx="2560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b="1" u="sng">
                <a:latin typeface="Arial" panose="020B0604020202020204" pitchFamily="34" charset="0"/>
              </a:rPr>
              <a:t>Materials</a:t>
            </a:r>
          </a:p>
        </p:txBody>
      </p:sp>
      <p:pic>
        <p:nvPicPr>
          <p:cNvPr id="31754" name="Picture 17" descr="C:\Users\Gordon\AppData\Local\Microsoft\Windows\Temporary Internet Files\Content.IE5\FJP5UWMK\MP90017778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9" y="3987801"/>
            <a:ext cx="22621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7" descr="MCj0383972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4" y="4584700"/>
            <a:ext cx="1209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Rectangle 18"/>
          <p:cNvSpPr>
            <a:spLocks noChangeArrowheads="1"/>
          </p:cNvSpPr>
          <p:nvPr/>
        </p:nvSpPr>
        <p:spPr bwMode="auto">
          <a:xfrm>
            <a:off x="2195513" y="4894263"/>
            <a:ext cx="1306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Ruler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2709863" y="106363"/>
            <a:ext cx="8229600" cy="584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/>
              <a:t>CLUES</a:t>
            </a:r>
          </a:p>
        </p:txBody>
      </p:sp>
      <p:sp>
        <p:nvSpPr>
          <p:cNvPr id="32771" name="Text Box 10"/>
          <p:cNvSpPr txBox="1">
            <a:spLocks noChangeArrowheads="1"/>
          </p:cNvSpPr>
          <p:nvPr/>
        </p:nvSpPr>
        <p:spPr bwMode="auto">
          <a:xfrm>
            <a:off x="1970088" y="1044576"/>
            <a:ext cx="5859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Triangles are really strong.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989138" y="55816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Now design and build your bridge</a:t>
            </a:r>
          </a:p>
        </p:txBody>
      </p:sp>
      <p:pic>
        <p:nvPicPr>
          <p:cNvPr id="32773" name="Picture 2" descr="http://columbiariverimages.com/Images/kennewick_blue_bridge_from_clover_island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86"/>
          <a:stretch>
            <a:fillRect/>
          </a:stretch>
        </p:blipFill>
        <p:spPr bwMode="auto">
          <a:xfrm>
            <a:off x="1935163" y="1577975"/>
            <a:ext cx="8323262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Line 12"/>
          <p:cNvSpPr>
            <a:spLocks noChangeShapeType="1"/>
          </p:cNvSpPr>
          <p:nvPr/>
        </p:nvSpPr>
        <p:spPr bwMode="auto">
          <a:xfrm>
            <a:off x="3182938" y="1568450"/>
            <a:ext cx="627062" cy="1962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057399" y="314645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our local sponsors and the teachers for helping with Engineers Week!</a:t>
            </a:r>
          </a:p>
        </p:txBody>
      </p:sp>
      <p:pic>
        <p:nvPicPr>
          <p:cNvPr id="3379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" y="3182931"/>
            <a:ext cx="2286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entral Plateau Cleanup Company - Hanford Site">
            <a:extLst>
              <a:ext uri="{FF2B5EF4-FFF2-40B4-BE49-F238E27FC236}">
                <a16:creationId xmlns:a16="http://schemas.microsoft.com/office/drawing/2014/main" id="{22257386-AFF0-44C1-B338-F0067AFD9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23" y="4882166"/>
            <a:ext cx="2982953" cy="10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378856"/>
            <a:ext cx="15716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7280" r="9617" b="7270"/>
          <a:stretch/>
        </p:blipFill>
        <p:spPr bwMode="auto">
          <a:xfrm>
            <a:off x="7338601" y="4810294"/>
            <a:ext cx="234977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Box 15"/>
          <p:cNvSpPr txBox="1">
            <a:spLocks noChangeArrowheads="1"/>
          </p:cNvSpPr>
          <p:nvPr/>
        </p:nvSpPr>
        <p:spPr bwMode="auto">
          <a:xfrm>
            <a:off x="1866899" y="6135857"/>
            <a:ext cx="8458200" cy="67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For more information, please visit </a:t>
            </a:r>
            <a:r>
              <a:rPr lang="en-US" altLang="en-US" sz="1800" dirty="0">
                <a:latin typeface="Arial" panose="020B0604020202020204" pitchFamily="34" charset="0"/>
                <a:hlinkClick r:id="rId6"/>
              </a:rPr>
              <a:t>www.DiscoverE.org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Activity instructions adapted from </a:t>
            </a:r>
            <a:r>
              <a:rPr lang="en-US" altLang="en-US" sz="1800" dirty="0">
                <a:latin typeface="Arial" panose="020B0604020202020204" pitchFamily="34" charset="0"/>
                <a:hlinkClick r:id="rId7"/>
              </a:rPr>
              <a:t>teachengineering.org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1028" name="Picture 4" descr="Hanford Mission Integration Solutions | LinkedIn">
            <a:extLst>
              <a:ext uri="{FF2B5EF4-FFF2-40B4-BE49-F238E27FC236}">
                <a16:creationId xmlns:a16="http://schemas.microsoft.com/office/drawing/2014/main" id="{3D12D2F8-CA39-4C19-9896-94E3BC666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r="14045"/>
          <a:stretch/>
        </p:blipFill>
        <p:spPr bwMode="auto">
          <a:xfrm>
            <a:off x="8589934" y="2928096"/>
            <a:ext cx="3089329" cy="106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56605FF-2C58-BB34-D612-5F2A011CFC43}"/>
              </a:ext>
            </a:extLst>
          </p:cNvPr>
          <p:cNvGrpSpPr/>
          <p:nvPr/>
        </p:nvGrpSpPr>
        <p:grpSpPr>
          <a:xfrm>
            <a:off x="7850591" y="1688360"/>
            <a:ext cx="3302165" cy="846772"/>
            <a:chOff x="4290849" y="1779906"/>
            <a:chExt cx="3302165" cy="8467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369AAD8-6999-448F-B587-2A9270E496AE}"/>
                </a:ext>
              </a:extLst>
            </p:cNvPr>
            <p:cNvSpPr/>
            <p:nvPr/>
          </p:nvSpPr>
          <p:spPr>
            <a:xfrm>
              <a:off x="4290849" y="1779906"/>
              <a:ext cx="3302165" cy="8467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5646EF4-CEC1-DB51-5C7C-278234673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337" y="1827266"/>
              <a:ext cx="3151187" cy="74882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3F9D04A-ADBB-1134-179F-DC273929DE7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52" t="1601" b="4513"/>
          <a:stretch/>
        </p:blipFill>
        <p:spPr>
          <a:xfrm>
            <a:off x="1358457" y="1796766"/>
            <a:ext cx="2982954" cy="821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7928CE-5E30-5A0A-CBCB-5CB82E34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40" y="1733812"/>
            <a:ext cx="4433470" cy="327519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9"/>
          <p:cNvSpPr txBox="1">
            <a:spLocks noChangeArrowheads="1"/>
          </p:cNvSpPr>
          <p:nvPr/>
        </p:nvSpPr>
        <p:spPr bwMode="auto">
          <a:xfrm>
            <a:off x="1371600" y="1555195"/>
            <a:ext cx="990599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1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Engineers from all over the area have come together to talk about what they do. Some design buildings, robots, or roads; others work with chemicals; and still others work locally at Hanford or in the Tri-Cities.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dirty="0">
              <a:solidFill>
                <a:prstClr val="white">
                  <a:lumMod val="95000"/>
                </a:prst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In the Tri-Cities area, engineers are inventing, designing, and building instruments that help people do their jobs better and safer.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dirty="0">
              <a:solidFill>
                <a:prstClr val="white">
                  <a:lumMod val="9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2590800" y="4760933"/>
            <a:ext cx="64764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4000" b="1" dirty="0">
                <a:solidFill>
                  <a:srgbClr val="82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anyone who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4000" b="1" dirty="0">
                <a:solidFill>
                  <a:srgbClr val="82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engineer?</a:t>
            </a:r>
            <a:endParaRPr lang="en-US" altLang="en-US" sz="3600" b="1" dirty="0">
              <a:solidFill>
                <a:srgbClr val="82FFFF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2446339" y="-20638"/>
            <a:ext cx="7945437" cy="10477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National Engineers Week 2023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2543175" y="0"/>
            <a:ext cx="7429500" cy="901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bg1"/>
                </a:solidFill>
              </a:rPr>
              <a:t>What is an engineer?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023304" y="914400"/>
            <a:ext cx="5968295" cy="385921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turn ideas into products that we all use everyday.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are involved in almost everything we see.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apply knowledge of math, science, and technology.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are curious and like to solve problems.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can be girls or boys.</a:t>
            </a:r>
          </a:p>
        </p:txBody>
      </p:sp>
      <p:pic>
        <p:nvPicPr>
          <p:cNvPr id="1028" name="Picture 4" descr="NASA powers up Ingenuity Mars helicopter in space for the 1st time | Space">
            <a:extLst>
              <a:ext uri="{FF2B5EF4-FFF2-40B4-BE49-F238E27FC236}">
                <a16:creationId xmlns:a16="http://schemas.microsoft.com/office/drawing/2014/main" id="{D8CDD40B-7FB9-4531-8AAB-89B8B25FD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32" r="114"/>
          <a:stretch/>
        </p:blipFill>
        <p:spPr bwMode="auto">
          <a:xfrm>
            <a:off x="7989751" y="4330130"/>
            <a:ext cx="4102714" cy="22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UV for dummies – Bits&amp;amp;Chips">
            <a:extLst>
              <a:ext uri="{FF2B5EF4-FFF2-40B4-BE49-F238E27FC236}">
                <a16:creationId xmlns:a16="http://schemas.microsoft.com/office/drawing/2014/main" id="{A97D249E-EC2D-48E6-84A2-65A3AE99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35" y="4038600"/>
            <a:ext cx="192840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5G Wireless Technology and How it Works? - GeeksforGeeks">
            <a:extLst>
              <a:ext uri="{FF2B5EF4-FFF2-40B4-BE49-F238E27FC236}">
                <a16:creationId xmlns:a16="http://schemas.microsoft.com/office/drawing/2014/main" id="{FCDD16ED-D63B-4B4E-AFCA-B58AA22BE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5" y="5047688"/>
            <a:ext cx="2923770" cy="158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: Hydropower Power Plant. The &amp;quot; Three Gorges Dam Project &amp;quot; is the... |  Download Scientific Diagram">
            <a:extLst>
              <a:ext uri="{FF2B5EF4-FFF2-40B4-BE49-F238E27FC236}">
                <a16:creationId xmlns:a16="http://schemas.microsoft.com/office/drawing/2014/main" id="{C07BD43F-6D99-44DB-B405-76BDA2CC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28" y="4038600"/>
            <a:ext cx="26546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hat Do Gravitational Waves Sound Like? - The Atlantic">
            <a:extLst>
              <a:ext uri="{FF2B5EF4-FFF2-40B4-BE49-F238E27FC236}">
                <a16:creationId xmlns:a16="http://schemas.microsoft.com/office/drawing/2014/main" id="{B4B961CD-E809-48DC-A83E-F488A7D9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2298575"/>
            <a:ext cx="3311293" cy="18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ubble&amp;#39;s enormous, ambitious successor is poised to change our  understanding of the universe | Salon.com">
            <a:extLst>
              <a:ext uri="{FF2B5EF4-FFF2-40B4-BE49-F238E27FC236}">
                <a16:creationId xmlns:a16="http://schemas.microsoft.com/office/drawing/2014/main" id="{BC65F15F-29AE-44E8-8123-19C19B5A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5" y="2895600"/>
            <a:ext cx="2932761" cy="197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2"/>
          <p:cNvSpPr>
            <a:spLocks noGrp="1"/>
          </p:cNvSpPr>
          <p:nvPr>
            <p:ph type="title"/>
          </p:nvPr>
        </p:nvSpPr>
        <p:spPr>
          <a:xfrm>
            <a:off x="2570163" y="-11113"/>
            <a:ext cx="7429500" cy="9429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What do engineers do?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989264" y="1016001"/>
            <a:ext cx="6213475" cy="646113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600">
                <a:solidFill>
                  <a:srgbClr val="F89F56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Build Things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9" y="1831975"/>
            <a:ext cx="726122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2593975" y="85726"/>
            <a:ext cx="7429500" cy="83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bg1"/>
                </a:solidFill>
              </a:rPr>
              <a:t>What do engineers do?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652714" y="866776"/>
            <a:ext cx="6213475" cy="646113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MS PMincho" pitchFamily="18" charset="-128"/>
                <a:ea typeface="MS PMincho" pitchFamily="18" charset="-128"/>
                <a:cs typeface="Arial" panose="020B0604020202020204" pitchFamily="34" charset="0"/>
              </a:rPr>
              <a:t>Improve Things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9" r="23570"/>
          <a:stretch>
            <a:fillRect/>
          </a:stretch>
        </p:blipFill>
        <p:spPr bwMode="auto">
          <a:xfrm>
            <a:off x="1762125" y="1357889"/>
            <a:ext cx="193198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1747836" y="3232727"/>
            <a:ext cx="2025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1876 – First phone call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6308726" y="3343275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1930s</a:t>
            </a:r>
          </a:p>
        </p:txBody>
      </p:sp>
      <p:pic>
        <p:nvPicPr>
          <p:cNvPr id="1434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1" y="1703388"/>
            <a:ext cx="1793875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8497889" y="3460750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1960s</a:t>
            </a:r>
          </a:p>
        </p:txBody>
      </p:sp>
      <p:pic>
        <p:nvPicPr>
          <p:cNvPr id="1434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08" y="3916362"/>
            <a:ext cx="18034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2246386" y="6319837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1980s</a:t>
            </a:r>
          </a:p>
        </p:txBody>
      </p:sp>
      <p:pic>
        <p:nvPicPr>
          <p:cNvPr id="1434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97" y="4667249"/>
            <a:ext cx="19081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4253672" y="5972174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1990s</a:t>
            </a:r>
          </a:p>
        </p:txBody>
      </p:sp>
      <p:pic>
        <p:nvPicPr>
          <p:cNvPr id="1434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64" y="4700587"/>
            <a:ext cx="17240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6372064" y="6046786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2000s</a:t>
            </a:r>
          </a:p>
        </p:txBody>
      </p:sp>
      <p:pic>
        <p:nvPicPr>
          <p:cNvPr id="1435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4" y="1454150"/>
            <a:ext cx="14573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Box 17"/>
          <p:cNvSpPr txBox="1">
            <a:spLocks noChangeArrowheads="1"/>
          </p:cNvSpPr>
          <p:nvPr/>
        </p:nvSpPr>
        <p:spPr bwMode="auto">
          <a:xfrm>
            <a:off x="4397375" y="383063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1904</a:t>
            </a:r>
          </a:p>
        </p:txBody>
      </p:sp>
      <p:pic>
        <p:nvPicPr>
          <p:cNvPr id="1435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360" y="4261282"/>
            <a:ext cx="1838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4" y="1846263"/>
            <a:ext cx="20081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TextBox 15"/>
          <p:cNvSpPr txBox="1">
            <a:spLocks noChangeArrowheads="1"/>
          </p:cNvSpPr>
          <p:nvPr/>
        </p:nvSpPr>
        <p:spPr bwMode="auto">
          <a:xfrm>
            <a:off x="8563697" y="6118656"/>
            <a:ext cx="696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2019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2605088" y="73025"/>
            <a:ext cx="7429500" cy="890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What do engineers do?</a:t>
            </a:r>
          </a:p>
        </p:txBody>
      </p:sp>
      <p:pic>
        <p:nvPicPr>
          <p:cNvPr id="5" name="Picture 18" descr="king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4" y="1066800"/>
            <a:ext cx="5567363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4" descr="kingd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3"/>
          <a:stretch>
            <a:fillRect/>
          </a:stretch>
        </p:blipFill>
        <p:spPr bwMode="auto">
          <a:xfrm>
            <a:off x="284330" y="4475202"/>
            <a:ext cx="3101302" cy="205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DC48FAD-60E7-86CE-5156-F807198133D1}"/>
              </a:ext>
            </a:extLst>
          </p:cNvPr>
          <p:cNvGrpSpPr/>
          <p:nvPr/>
        </p:nvGrpSpPr>
        <p:grpSpPr>
          <a:xfrm>
            <a:off x="4572000" y="3429000"/>
            <a:ext cx="3884505" cy="3177464"/>
            <a:chOff x="4420786" y="2052503"/>
            <a:chExt cx="5154615" cy="44972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6A9608-5E95-3DFA-9611-D8D9141C6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0786" y="2052503"/>
              <a:ext cx="5154613" cy="12001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504D21-4B30-2F22-32E7-AE0EC255B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0789" y="3252654"/>
              <a:ext cx="5154612" cy="157089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E4E7917-5146-F2C7-ECD2-0211C5D72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20787" y="4823547"/>
              <a:ext cx="5154613" cy="172625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A014A9-0F39-B7C3-B929-D2322ABED3DA}"/>
              </a:ext>
            </a:extLst>
          </p:cNvPr>
          <p:cNvGrpSpPr/>
          <p:nvPr/>
        </p:nvGrpSpPr>
        <p:grpSpPr>
          <a:xfrm>
            <a:off x="8576708" y="1198986"/>
            <a:ext cx="2915759" cy="5307966"/>
            <a:chOff x="-1929483" y="1074839"/>
            <a:chExt cx="2915759" cy="53079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51C15B-8789-925B-B039-EFA423238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929483" y="1074839"/>
              <a:ext cx="2909527" cy="103739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C1568DF-CF93-03E6-EAE4-AC633CD23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926367" y="2096367"/>
              <a:ext cx="2909527" cy="111573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DCAE73-ABD2-C2EF-F8B3-7FD639B6D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909323" y="3212105"/>
              <a:ext cx="2895599" cy="104019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A613F6C-B467-0C42-8B94-00FE9019A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909323" y="4252303"/>
              <a:ext cx="2892483" cy="109986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CAC1098-00B2-9010-3C3E-DDD89D758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909323" y="5334851"/>
              <a:ext cx="2892483" cy="1047954"/>
            </a:xfrm>
            <a:prstGeom prst="rect">
              <a:avLst/>
            </a:prstGeom>
          </p:spPr>
        </p:pic>
      </p:grp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828866" y="1366673"/>
            <a:ext cx="2618336" cy="177509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4000" b="1" dirty="0">
                <a:solidFill>
                  <a:srgbClr val="CC0000"/>
                </a:solidFill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  <a:t>Demolish Things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2605088" y="73025"/>
            <a:ext cx="7429500" cy="890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What do engineers do?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20782" y="984395"/>
            <a:ext cx="2618336" cy="177509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4000" b="1" dirty="0">
                <a:solidFill>
                  <a:srgbClr val="CC0000"/>
                </a:solidFill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  <a:t>Demolish Things</a:t>
            </a:r>
          </a:p>
        </p:txBody>
      </p:sp>
      <p:pic>
        <p:nvPicPr>
          <p:cNvPr id="2" name="Online Media 1" title="I-90 Snoqualmie rock blasting montage">
            <a:hlinkClick r:id="" action="ppaction://media"/>
            <a:extLst>
              <a:ext uri="{FF2B5EF4-FFF2-40B4-BE49-F238E27FC236}">
                <a16:creationId xmlns:a16="http://schemas.microsoft.com/office/drawing/2014/main" id="{68781631-C85D-CC42-FFC2-D5A303B0B9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38400" y="1244106"/>
            <a:ext cx="9531494" cy="53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10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8" name="Title 2"/>
          <p:cNvSpPr>
            <a:spLocks noGrp="1"/>
          </p:cNvSpPr>
          <p:nvPr>
            <p:ph type="title"/>
          </p:nvPr>
        </p:nvSpPr>
        <p:spPr>
          <a:xfrm>
            <a:off x="1" y="100014"/>
            <a:ext cx="12192000" cy="8397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Engineers make a difference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C9E05-0013-4687-A000-F808D6C7D744}"/>
              </a:ext>
            </a:extLst>
          </p:cNvPr>
          <p:cNvSpPr txBox="1"/>
          <p:nvPr/>
        </p:nvSpPr>
        <p:spPr>
          <a:xfrm>
            <a:off x="10058400" y="6172200"/>
            <a:ext cx="1997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@theoceancleanup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366C5D6-4776-48BF-AFB3-0AEB67BA0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74" y="1866474"/>
            <a:ext cx="5655252" cy="43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361E0C-B174-4A07-8AED-38582F69DA9D}"/>
              </a:ext>
            </a:extLst>
          </p:cNvPr>
          <p:cNvSpPr txBox="1"/>
          <p:nvPr/>
        </p:nvSpPr>
        <p:spPr>
          <a:xfrm>
            <a:off x="0" y="10205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Ocean Cleanup Project</a:t>
            </a:r>
          </a:p>
        </p:txBody>
      </p:sp>
      <p:pic>
        <p:nvPicPr>
          <p:cNvPr id="5126" name="Picture 6" descr="Pacific garbage patch, largest collection of ocean trash, grows">
            <a:extLst>
              <a:ext uri="{FF2B5EF4-FFF2-40B4-BE49-F238E27FC236}">
                <a16:creationId xmlns:a16="http://schemas.microsoft.com/office/drawing/2014/main" id="{AC7F4471-E8EC-476C-9688-EB631AD11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" b="1332"/>
          <a:stretch/>
        </p:blipFill>
        <p:spPr bwMode="auto">
          <a:xfrm>
            <a:off x="299174" y="1866474"/>
            <a:ext cx="5655252" cy="46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55979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78F85FA5E9BC45A200C258AB113B28" ma:contentTypeVersion="11" ma:contentTypeDescription="Create a new document." ma:contentTypeScope="" ma:versionID="affc0d35a5f355ca44ecb60e07983443">
  <xsd:schema xmlns:xsd="http://www.w3.org/2001/XMLSchema" xmlns:xs="http://www.w3.org/2001/XMLSchema" xmlns:p="http://schemas.microsoft.com/office/2006/metadata/properties" xmlns:ns2="78d27ab5-3a05-489d-b10a-8a36924e9cc0" xmlns:ns3="6e227a1e-b4f6-43c4-ae7e-aa50685ec073" targetNamespace="http://schemas.microsoft.com/office/2006/metadata/properties" ma:root="true" ma:fieldsID="289ec502c760dac8e9b5e92016e17145" ns2:_="" ns3:_="">
    <xsd:import namespace="78d27ab5-3a05-489d-b10a-8a36924e9cc0"/>
    <xsd:import namespace="6e227a1e-b4f6-43c4-ae7e-aa50685ec0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27ab5-3a05-489d-b10a-8a36924e9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27a1e-b4f6-43c4-ae7e-aa50685ec0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41115E-E287-4E60-95C4-CF154361E5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B0F291-42D1-4AAB-A64E-197E1383350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73E368-78F7-413D-A021-1C409D9CAB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27ab5-3a05-489d-b10a-8a36924e9cc0"/>
    <ds:schemaRef ds:uri="6e227a1e-b4f6-43c4-ae7e-aa50685ec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4564</TotalTime>
  <Words>929</Words>
  <Application>Microsoft Office PowerPoint</Application>
  <PresentationFormat>Widescreen</PresentationFormat>
  <Paragraphs>190</Paragraphs>
  <Slides>26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MS PMincho</vt:lpstr>
      <vt:lpstr>Aharoni</vt:lpstr>
      <vt:lpstr>Arial</vt:lpstr>
      <vt:lpstr>Berlin Sans FB Demi</vt:lpstr>
      <vt:lpstr>Calibri</vt:lpstr>
      <vt:lpstr>Garamond</vt:lpstr>
      <vt:lpstr>MV Boli</vt:lpstr>
      <vt:lpstr>Segoe UI Black</vt:lpstr>
      <vt:lpstr>Titillium Web</vt:lpstr>
      <vt:lpstr>Tw Cen MT</vt:lpstr>
      <vt:lpstr>Wingdings</vt:lpstr>
      <vt:lpstr>Circuit</vt:lpstr>
      <vt:lpstr>PowerPoint Presentation</vt:lpstr>
      <vt:lpstr>A little bit about us…</vt:lpstr>
      <vt:lpstr>National Engineers Week 2023</vt:lpstr>
      <vt:lpstr>What is an engineer?</vt:lpstr>
      <vt:lpstr>What do engineers do?</vt:lpstr>
      <vt:lpstr>What do engineers do?</vt:lpstr>
      <vt:lpstr>What do engineers do?</vt:lpstr>
      <vt:lpstr>What do engineers do?</vt:lpstr>
      <vt:lpstr>Engineers make a difference</vt:lpstr>
      <vt:lpstr>Engineers make a difference</vt:lpstr>
      <vt:lpstr>Types of engineering</vt:lpstr>
      <vt:lpstr>Types of engineering</vt:lpstr>
      <vt:lpstr>Types of engineering</vt:lpstr>
      <vt:lpstr>Types of engineering</vt:lpstr>
      <vt:lpstr>Types of engineering</vt:lpstr>
      <vt:lpstr>Famous engineers – To Name a Few</vt:lpstr>
      <vt:lpstr>Is Engineering For You?</vt:lpstr>
      <vt:lpstr>How do I become an engineer?</vt:lpstr>
      <vt:lpstr>Opportunities are Everywhere!</vt:lpstr>
      <vt:lpstr>Project</vt:lpstr>
      <vt:lpstr>Types of Load</vt:lpstr>
      <vt:lpstr>Now Let’s Build a Bridge</vt:lpstr>
      <vt:lpstr>Bridge Design Guide</vt:lpstr>
      <vt:lpstr>Materials and Tools</vt:lpstr>
      <vt:lpstr>CLUES</vt:lpstr>
      <vt:lpstr>PowerPoint Presentation</vt:lpstr>
    </vt:vector>
  </TitlesOfParts>
  <Company>Hanford (MSP ver 1.0)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Engineer’s Week 2015</dc:title>
  <dc:creator>h9404066</dc:creator>
  <cp:lastModifiedBy>Randall, Samantha N</cp:lastModifiedBy>
  <cp:revision>154</cp:revision>
  <dcterms:created xsi:type="dcterms:W3CDTF">2015-01-06T17:54:37Z</dcterms:created>
  <dcterms:modified xsi:type="dcterms:W3CDTF">2023-02-16T17:02:11Z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0x010100DC78F85FA5E9BC45A200C258AB113B28</vt:lpwstr>
  </property>
</Properties>
</file>